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82"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6A9DC04-5BE0-453F-BAF3-588B5B42A3AF}"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552864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A9DC04-5BE0-453F-BAF3-588B5B42A3AF}"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2082842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A9DC04-5BE0-453F-BAF3-588B5B42A3AF}"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1170317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A9DC04-5BE0-453F-BAF3-588B5B42A3AF}"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2032835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A9DC04-5BE0-453F-BAF3-588B5B42A3AF}"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4103215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6A9DC04-5BE0-453F-BAF3-588B5B42A3AF}" type="datetimeFigureOut">
              <a:rPr lang="en-US" smtClean="0"/>
              <a:t>5/18/2014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3258716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6A9DC04-5BE0-453F-BAF3-588B5B42A3AF}" type="datetimeFigureOut">
              <a:rPr lang="en-US" smtClean="0"/>
              <a:t>5/18/2014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2924198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6A9DC04-5BE0-453F-BAF3-588B5B42A3AF}" type="datetimeFigureOut">
              <a:rPr lang="en-US" smtClean="0"/>
              <a:t>5/18/2014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2344008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A9DC04-5BE0-453F-BAF3-588B5B42A3AF}" type="datetimeFigureOut">
              <a:rPr lang="en-US" smtClean="0"/>
              <a:t>5/18/2014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1035718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A9DC04-5BE0-453F-BAF3-588B5B42A3AF}" type="datetimeFigureOut">
              <a:rPr lang="en-US" smtClean="0"/>
              <a:t>5/18/2014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2459401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A9DC04-5BE0-453F-BAF3-588B5B42A3AF}" type="datetimeFigureOut">
              <a:rPr lang="en-US" smtClean="0"/>
              <a:t>5/18/2014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469AFA-ED98-42BF-8EB5-8B821356F6A9}" type="slidenum">
              <a:rPr lang="en-US" smtClean="0"/>
              <a:t>‹#›</a:t>
            </a:fld>
            <a:endParaRPr lang="en-US"/>
          </a:p>
        </p:txBody>
      </p:sp>
    </p:spTree>
    <p:extLst>
      <p:ext uri="{BB962C8B-B14F-4D97-AF65-F5344CB8AC3E}">
        <p14:creationId xmlns:p14="http://schemas.microsoft.com/office/powerpoint/2010/main" val="708804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A9DC04-5BE0-453F-BAF3-588B5B42A3AF}" type="datetimeFigureOut">
              <a:rPr lang="en-US" smtClean="0"/>
              <a:t>5/18/2014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469AFA-ED98-42BF-8EB5-8B821356F6A9}" type="slidenum">
              <a:rPr lang="en-US" smtClean="0"/>
              <a:t>‹#›</a:t>
            </a:fld>
            <a:endParaRPr lang="en-US"/>
          </a:p>
        </p:txBody>
      </p:sp>
    </p:spTree>
    <p:extLst>
      <p:ext uri="{BB962C8B-B14F-4D97-AF65-F5344CB8AC3E}">
        <p14:creationId xmlns:p14="http://schemas.microsoft.com/office/powerpoint/2010/main" val="3525629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
            </a:r>
            <a:br>
              <a:rPr lang="en-US" b="1" dirty="0" smtClean="0"/>
            </a:br>
            <a:r>
              <a:rPr lang="en-US" b="1" dirty="0"/>
              <a:t/>
            </a:r>
            <a:br>
              <a:rPr lang="en-US" b="1" dirty="0"/>
            </a:br>
            <a:r>
              <a:rPr lang="en-US" b="1" dirty="0" smtClean="0">
                <a:solidFill>
                  <a:srgbClr val="FF0000"/>
                </a:solidFill>
              </a:rPr>
              <a:t>ETIKA PROFESI</a:t>
            </a:r>
            <a:r>
              <a:rPr lang="id-ID" b="1" dirty="0" smtClean="0">
                <a:solidFill>
                  <a:srgbClr val="FF0000"/>
                </a:solidFill>
              </a:rPr>
              <a:t>, ISAs &amp;</a:t>
            </a:r>
            <a:r>
              <a:rPr lang="en-US" b="1" dirty="0" smtClean="0">
                <a:solidFill>
                  <a:srgbClr val="FF0000"/>
                </a:solidFill>
              </a:rPr>
              <a:t> </a:t>
            </a:r>
            <a:r>
              <a:rPr lang="en-US" dirty="0" smtClean="0">
                <a:solidFill>
                  <a:srgbClr val="FF0000"/>
                </a:solidFill>
              </a:rPr>
              <a:t/>
            </a:r>
            <a:br>
              <a:rPr lang="en-US" dirty="0" smtClean="0">
                <a:solidFill>
                  <a:srgbClr val="FF0000"/>
                </a:solidFill>
              </a:rPr>
            </a:br>
            <a:r>
              <a:rPr lang="en-US" b="1" dirty="0" smtClean="0">
                <a:solidFill>
                  <a:srgbClr val="7030A0"/>
                </a:solidFill>
              </a:rPr>
              <a:t>SISTEM </a:t>
            </a:r>
            <a:r>
              <a:rPr lang="en-US" b="1" dirty="0">
                <a:solidFill>
                  <a:srgbClr val="7030A0"/>
                </a:solidFill>
              </a:rPr>
              <a:t>PENGENDALIAN MUTU (SYSTEM OF QUALITY CONTROL) </a:t>
            </a:r>
            <a:r>
              <a:rPr lang="en-US" dirty="0">
                <a:solidFill>
                  <a:srgbClr val="7030A0"/>
                </a:solidFill>
              </a:rPr>
              <a:t/>
            </a:r>
            <a:br>
              <a:rPr lang="en-US" dirty="0">
                <a:solidFill>
                  <a:srgbClr val="7030A0"/>
                </a:solidFill>
              </a:rPr>
            </a:br>
            <a:r>
              <a:rPr lang="en-US" b="1" dirty="0"/>
              <a:t>MENGACU PADA ISQC </a:t>
            </a:r>
            <a:r>
              <a:rPr lang="en-US" dirty="0"/>
              <a:t/>
            </a:r>
            <a:br>
              <a:rPr lang="en-US" dirty="0"/>
            </a:br>
            <a:r>
              <a:rPr lang="id-ID" b="1" smtClean="0">
                <a:solidFill>
                  <a:srgbClr val="FF0000"/>
                </a:solidFill>
              </a:rPr>
              <a:t>bab 5,6,7</a:t>
            </a:r>
            <a:endParaRPr lang="en-US" b="1" dirty="0">
              <a:solidFill>
                <a:srgbClr val="FF0000"/>
              </a:solidFill>
            </a:endParaRP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3412347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fontAlgn="base">
              <a:spcAft>
                <a:spcPct val="0"/>
              </a:spcAft>
              <a:tabLst>
                <a:tab pos="2457450" algn="l"/>
              </a:tabLst>
            </a:pP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Penilaian</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Risiko</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KAP</a:t>
            </a:r>
            <a:r>
              <a:rPr kumimoji="0" lang="en-US" sz="2400" b="0" i="0" u="none" strike="noStrike" cap="none" normalizeH="0" baseline="0" dirty="0" smtClean="0">
                <a:ln>
                  <a:noFill/>
                </a:ln>
                <a:solidFill>
                  <a:schemeClr val="tx1"/>
                </a:solidFill>
                <a:effectLst/>
                <a:latin typeface="Arial" pitchFamily="34" charset="0"/>
                <a:cs typeface="Arial" pitchFamily="34" charset="0"/>
              </a:rPr>
              <a:t/>
            </a:r>
            <a:br>
              <a:rPr kumimoji="0" lang="en-US" sz="2400" b="0" i="0" u="none" strike="noStrike" cap="none" normalizeH="0" baseline="0" dirty="0" smtClean="0">
                <a:ln>
                  <a:noFill/>
                </a:ln>
                <a:solidFill>
                  <a:schemeClr val="tx1"/>
                </a:solidFill>
                <a:effectLst/>
                <a:latin typeface="Arial" pitchFamily="34" charset="0"/>
                <a:cs typeface="Arial" pitchFamily="34" charset="0"/>
              </a:rPr>
            </a:b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Proses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Manajemen</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Risiko</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Sederhana</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untuk</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KAP</a:t>
            </a:r>
            <a:r>
              <a:rPr kumimoji="0" lang="en-US" sz="4000" b="0" i="0" u="none" strike="noStrike" cap="none" normalizeH="0" baseline="0" dirty="0" smtClean="0">
                <a:ln>
                  <a:noFill/>
                </a:ln>
                <a:solidFill>
                  <a:schemeClr val="tx1"/>
                </a:solidFill>
                <a:effectLst/>
                <a:latin typeface="Arial" pitchFamily="34" charset="0"/>
                <a:cs typeface="Arial" pitchFamily="34" charset="0"/>
              </a:rPr>
              <a:t/>
            </a:r>
            <a:br>
              <a:rPr kumimoji="0" lang="en-US" sz="4000" b="0" i="0" u="none" strike="noStrike" cap="none" normalizeH="0" baseline="0" dirty="0" smtClean="0">
                <a:ln>
                  <a:noFill/>
                </a:ln>
                <a:solidFill>
                  <a:schemeClr val="tx1"/>
                </a:solidFill>
                <a:effectLst/>
                <a:latin typeface="Arial" pitchFamily="34" charset="0"/>
                <a:cs typeface="Arial"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74110489"/>
              </p:ext>
            </p:extLst>
          </p:nvPr>
        </p:nvGraphicFramePr>
        <p:xfrm>
          <a:off x="457200" y="1600200"/>
          <a:ext cx="8077199" cy="4626864"/>
        </p:xfrm>
        <a:graphic>
          <a:graphicData uri="http://schemas.openxmlformats.org/drawingml/2006/table">
            <a:tbl>
              <a:tblPr firstRow="1" firstCol="1" bandRow="1">
                <a:tableStyleId>{5C22544A-7EE6-4342-B048-85BDC9FD1C3A}</a:tableStyleId>
              </a:tblPr>
              <a:tblGrid>
                <a:gridCol w="2038905"/>
                <a:gridCol w="6038294"/>
              </a:tblGrid>
              <a:tr h="200924">
                <a:tc>
                  <a:txBody>
                    <a:bodyPr/>
                    <a:lstStyle/>
                    <a:p>
                      <a:pPr marL="0" marR="0" algn="ctr">
                        <a:lnSpc>
                          <a:spcPct val="115000"/>
                        </a:lnSpc>
                        <a:spcBef>
                          <a:spcPts val="0"/>
                        </a:spcBef>
                        <a:spcAft>
                          <a:spcPts val="0"/>
                        </a:spcAft>
                        <a:tabLst>
                          <a:tab pos="2457450" algn="l"/>
                        </a:tabLst>
                      </a:pPr>
                      <a:r>
                        <a:rPr lang="en-US" sz="2400" dirty="0" err="1">
                          <a:effectLst/>
                        </a:rPr>
                        <a:t>Kegiatan</a:t>
                      </a:r>
                      <a:endParaRPr lang="en-US" sz="1800" dirty="0">
                        <a:effectLst/>
                        <a:latin typeface="Calibri"/>
                        <a:ea typeface="Calibri"/>
                        <a:cs typeface="Times New Roman"/>
                      </a:endParaRPr>
                    </a:p>
                  </a:txBody>
                  <a:tcPr marL="64168" marR="64168" marT="0" marB="0"/>
                </a:tc>
                <a:tc>
                  <a:txBody>
                    <a:bodyPr/>
                    <a:lstStyle/>
                    <a:p>
                      <a:pPr marL="0" marR="0" algn="ctr">
                        <a:lnSpc>
                          <a:spcPct val="115000"/>
                        </a:lnSpc>
                        <a:spcBef>
                          <a:spcPts val="0"/>
                        </a:spcBef>
                        <a:spcAft>
                          <a:spcPts val="0"/>
                        </a:spcAft>
                        <a:tabLst>
                          <a:tab pos="2457450" algn="l"/>
                        </a:tabLst>
                      </a:pPr>
                      <a:r>
                        <a:rPr lang="en-US" sz="2400" dirty="0" err="1">
                          <a:effectLst/>
                        </a:rPr>
                        <a:t>Penjelasan</a:t>
                      </a:r>
                      <a:endParaRPr lang="en-US" sz="1800" dirty="0">
                        <a:effectLst/>
                        <a:latin typeface="Calibri"/>
                        <a:ea typeface="Calibri"/>
                        <a:cs typeface="Times New Roman"/>
                      </a:endParaRPr>
                    </a:p>
                  </a:txBody>
                  <a:tcPr marL="64168" marR="64168" marT="0" marB="0"/>
                </a:tc>
              </a:tr>
              <a:tr h="588789">
                <a:tc>
                  <a:txBody>
                    <a:bodyPr/>
                    <a:lstStyle/>
                    <a:p>
                      <a:pPr marL="0" marR="0">
                        <a:lnSpc>
                          <a:spcPct val="115000"/>
                        </a:lnSpc>
                        <a:spcBef>
                          <a:spcPts val="0"/>
                        </a:spcBef>
                        <a:spcAft>
                          <a:spcPts val="0"/>
                        </a:spcAft>
                        <a:tabLst>
                          <a:tab pos="2457450" algn="l"/>
                        </a:tabLst>
                      </a:pPr>
                      <a:r>
                        <a:rPr lang="en-US" sz="2400" dirty="0" err="1">
                          <a:effectLst/>
                        </a:rPr>
                        <a:t>Tetapkan</a:t>
                      </a:r>
                      <a:r>
                        <a:rPr lang="en-US" sz="2400" dirty="0">
                          <a:effectLst/>
                        </a:rPr>
                        <a:t> </a:t>
                      </a:r>
                      <a:r>
                        <a:rPr lang="en-US" sz="2400" dirty="0" err="1">
                          <a:effectLst/>
                        </a:rPr>
                        <a:t>tanggungjawab</a:t>
                      </a:r>
                      <a:endParaRPr lang="en-US" sz="1800" dirty="0">
                        <a:effectLst/>
                        <a:latin typeface="Calibri"/>
                        <a:ea typeface="Calibri"/>
                        <a:cs typeface="Times New Roman"/>
                      </a:endParaRPr>
                    </a:p>
                  </a:txBody>
                  <a:tcPr marL="64168" marR="64168" marT="0" marB="0"/>
                </a:tc>
                <a:tc>
                  <a:txBody>
                    <a:bodyPr/>
                    <a:lstStyle/>
                    <a:p>
                      <a:pPr marL="0" marR="0">
                        <a:lnSpc>
                          <a:spcPct val="115000"/>
                        </a:lnSpc>
                        <a:spcBef>
                          <a:spcPts val="0"/>
                        </a:spcBef>
                        <a:spcAft>
                          <a:spcPts val="0"/>
                        </a:spcAft>
                        <a:tabLst>
                          <a:tab pos="2457450" algn="l"/>
                        </a:tabLst>
                      </a:pPr>
                      <a:r>
                        <a:rPr lang="en-US" sz="2400" dirty="0" err="1">
                          <a:effectLst/>
                        </a:rPr>
                        <a:t>Untuk</a:t>
                      </a:r>
                      <a:r>
                        <a:rPr lang="en-US" sz="2400" dirty="0">
                          <a:effectLst/>
                        </a:rPr>
                        <a:t> </a:t>
                      </a:r>
                      <a:r>
                        <a:rPr lang="en-US" sz="2400" dirty="0" err="1">
                          <a:effectLst/>
                        </a:rPr>
                        <a:t>semua</a:t>
                      </a:r>
                      <a:r>
                        <a:rPr lang="en-US" sz="2400" dirty="0">
                          <a:effectLst/>
                        </a:rPr>
                        <a:t> </a:t>
                      </a:r>
                      <a:r>
                        <a:rPr lang="en-US" sz="2400" dirty="0" err="1">
                          <a:effectLst/>
                        </a:rPr>
                        <a:t>risiko</a:t>
                      </a:r>
                      <a:r>
                        <a:rPr lang="en-US" sz="2400" dirty="0">
                          <a:effectLst/>
                        </a:rPr>
                        <a:t> yang </a:t>
                      </a:r>
                      <a:r>
                        <a:rPr lang="en-US" sz="2400" dirty="0" err="1">
                          <a:effectLst/>
                        </a:rPr>
                        <a:t>memerlukan</a:t>
                      </a:r>
                      <a:r>
                        <a:rPr lang="en-US" sz="2400" dirty="0">
                          <a:effectLst/>
                        </a:rPr>
                        <a:t> </a:t>
                      </a:r>
                      <a:r>
                        <a:rPr lang="en-US" sz="2400" dirty="0" err="1">
                          <a:effectLst/>
                        </a:rPr>
                        <a:t>tindakan</a:t>
                      </a:r>
                      <a:r>
                        <a:rPr lang="en-US" sz="2400" dirty="0">
                          <a:effectLst/>
                        </a:rPr>
                        <a:t> </a:t>
                      </a:r>
                      <a:r>
                        <a:rPr lang="en-US" sz="2400" dirty="0" err="1">
                          <a:effectLst/>
                        </a:rPr>
                        <a:t>atau</a:t>
                      </a:r>
                      <a:r>
                        <a:rPr lang="en-US" sz="2400" dirty="0">
                          <a:effectLst/>
                        </a:rPr>
                        <a:t> </a:t>
                      </a:r>
                      <a:r>
                        <a:rPr lang="en-US" sz="2400" dirty="0" err="1">
                          <a:effectLst/>
                        </a:rPr>
                        <a:t>pantauan</a:t>
                      </a:r>
                      <a:r>
                        <a:rPr lang="en-US" sz="2400" dirty="0">
                          <a:effectLst/>
                        </a:rPr>
                        <a:t>, </a:t>
                      </a:r>
                      <a:r>
                        <a:rPr lang="en-US" sz="2400" dirty="0" err="1">
                          <a:effectLst/>
                        </a:rPr>
                        <a:t>tugaskan</a:t>
                      </a:r>
                      <a:r>
                        <a:rPr lang="en-US" sz="2400" dirty="0">
                          <a:effectLst/>
                        </a:rPr>
                        <a:t> </a:t>
                      </a:r>
                      <a:r>
                        <a:rPr lang="en-US" sz="2400" dirty="0" err="1">
                          <a:effectLst/>
                        </a:rPr>
                        <a:t>dengan</a:t>
                      </a:r>
                      <a:r>
                        <a:rPr lang="en-US" sz="2400" dirty="0">
                          <a:effectLst/>
                        </a:rPr>
                        <a:t> </a:t>
                      </a:r>
                      <a:r>
                        <a:rPr lang="en-US" sz="2400" dirty="0" err="1">
                          <a:effectLst/>
                        </a:rPr>
                        <a:t>tanggungjawab</a:t>
                      </a:r>
                      <a:r>
                        <a:rPr lang="en-US" sz="2400" dirty="0">
                          <a:effectLst/>
                        </a:rPr>
                        <a:t> </a:t>
                      </a:r>
                      <a:r>
                        <a:rPr lang="en-US" sz="2400" dirty="0" err="1">
                          <a:effectLst/>
                        </a:rPr>
                        <a:t>mengambil</a:t>
                      </a:r>
                      <a:r>
                        <a:rPr lang="en-US" sz="2400" dirty="0">
                          <a:effectLst/>
                        </a:rPr>
                        <a:t> </a:t>
                      </a:r>
                      <a:r>
                        <a:rPr lang="en-US" sz="2400" dirty="0" err="1">
                          <a:effectLst/>
                        </a:rPr>
                        <a:t>tindakan</a:t>
                      </a:r>
                      <a:r>
                        <a:rPr lang="en-US" sz="2400" dirty="0">
                          <a:effectLst/>
                        </a:rPr>
                        <a:t> yang </a:t>
                      </a:r>
                      <a:r>
                        <a:rPr lang="en-US" sz="2400" dirty="0" err="1">
                          <a:effectLst/>
                        </a:rPr>
                        <a:t>tepat</a:t>
                      </a:r>
                      <a:r>
                        <a:rPr lang="en-US" sz="2400" dirty="0">
                          <a:effectLst/>
                        </a:rPr>
                        <a:t> </a:t>
                      </a:r>
                      <a:r>
                        <a:rPr lang="en-US" sz="2400" dirty="0" err="1">
                          <a:effectLst/>
                        </a:rPr>
                        <a:t>dan</a:t>
                      </a:r>
                      <a:r>
                        <a:rPr lang="en-US" sz="2400" dirty="0">
                          <a:effectLst/>
                        </a:rPr>
                        <a:t> </a:t>
                      </a:r>
                      <a:r>
                        <a:rPr lang="en-US" sz="2400" dirty="0" err="1">
                          <a:effectLst/>
                        </a:rPr>
                        <a:t>mengelola</a:t>
                      </a:r>
                      <a:r>
                        <a:rPr lang="en-US" sz="2400" dirty="0">
                          <a:effectLst/>
                        </a:rPr>
                        <a:t> </a:t>
                      </a:r>
                      <a:r>
                        <a:rPr lang="en-US" sz="2400" dirty="0" err="1">
                          <a:effectLst/>
                        </a:rPr>
                        <a:t>risiko</a:t>
                      </a:r>
                      <a:r>
                        <a:rPr lang="en-US" sz="2400" dirty="0">
                          <a:effectLst/>
                        </a:rPr>
                        <a:t> </a:t>
                      </a:r>
                      <a:r>
                        <a:rPr lang="en-US" sz="2400" dirty="0" err="1">
                          <a:effectLst/>
                        </a:rPr>
                        <a:t>dari</a:t>
                      </a:r>
                      <a:r>
                        <a:rPr lang="en-US" sz="2400" dirty="0">
                          <a:effectLst/>
                        </a:rPr>
                        <a:t> </a:t>
                      </a:r>
                      <a:r>
                        <a:rPr lang="en-US" sz="2400" dirty="0" err="1">
                          <a:effectLst/>
                        </a:rPr>
                        <a:t>hari</a:t>
                      </a:r>
                      <a:r>
                        <a:rPr lang="en-US" sz="2400" dirty="0">
                          <a:effectLst/>
                        </a:rPr>
                        <a:t> </a:t>
                      </a:r>
                      <a:r>
                        <a:rPr lang="en-US" sz="2400" dirty="0" err="1">
                          <a:effectLst/>
                        </a:rPr>
                        <a:t>ke</a:t>
                      </a:r>
                      <a:r>
                        <a:rPr lang="en-US" sz="2400" dirty="0">
                          <a:effectLst/>
                        </a:rPr>
                        <a:t> </a:t>
                      </a:r>
                      <a:r>
                        <a:rPr lang="en-US" sz="2400" dirty="0" err="1">
                          <a:effectLst/>
                        </a:rPr>
                        <a:t>hari</a:t>
                      </a:r>
                      <a:endParaRPr lang="en-US" sz="1800" dirty="0">
                        <a:effectLst/>
                        <a:latin typeface="Calibri"/>
                        <a:ea typeface="Calibri"/>
                        <a:cs typeface="Times New Roman"/>
                      </a:endParaRPr>
                    </a:p>
                  </a:txBody>
                  <a:tcPr marL="64168" marR="64168" marT="0" marB="0"/>
                </a:tc>
              </a:tr>
              <a:tr h="981316">
                <a:tc>
                  <a:txBody>
                    <a:bodyPr/>
                    <a:lstStyle/>
                    <a:p>
                      <a:pPr marL="0" marR="0">
                        <a:lnSpc>
                          <a:spcPct val="115000"/>
                        </a:lnSpc>
                        <a:spcBef>
                          <a:spcPts val="0"/>
                        </a:spcBef>
                        <a:spcAft>
                          <a:spcPts val="0"/>
                        </a:spcAft>
                        <a:tabLst>
                          <a:tab pos="2457450" algn="l"/>
                        </a:tabLst>
                      </a:pPr>
                      <a:r>
                        <a:rPr lang="en-US" sz="2400">
                          <a:effectLst/>
                        </a:rPr>
                        <a:t>Pantau kemajuan</a:t>
                      </a:r>
                      <a:endParaRPr lang="en-US" sz="1800">
                        <a:effectLst/>
                        <a:latin typeface="Calibri"/>
                        <a:ea typeface="Calibri"/>
                        <a:cs typeface="Times New Roman"/>
                      </a:endParaRPr>
                    </a:p>
                  </a:txBody>
                  <a:tcPr marL="64168" marR="64168" marT="0" marB="0"/>
                </a:tc>
                <a:tc>
                  <a:txBody>
                    <a:bodyPr/>
                    <a:lstStyle/>
                    <a:p>
                      <a:pPr marL="0" marR="0">
                        <a:lnSpc>
                          <a:spcPct val="115000"/>
                        </a:lnSpc>
                        <a:spcBef>
                          <a:spcPts val="0"/>
                        </a:spcBef>
                        <a:spcAft>
                          <a:spcPts val="0"/>
                        </a:spcAft>
                        <a:tabLst>
                          <a:tab pos="2457450" algn="l"/>
                        </a:tabLst>
                      </a:pPr>
                      <a:r>
                        <a:rPr lang="en-US" sz="2400" dirty="0" err="1">
                          <a:effectLst/>
                        </a:rPr>
                        <a:t>MInta</a:t>
                      </a:r>
                      <a:r>
                        <a:rPr lang="en-US" sz="2400" dirty="0">
                          <a:effectLst/>
                        </a:rPr>
                        <a:t> </a:t>
                      </a:r>
                      <a:r>
                        <a:rPr lang="en-US" sz="2400" dirty="0" err="1">
                          <a:effectLst/>
                        </a:rPr>
                        <a:t>laporan</a:t>
                      </a:r>
                      <a:r>
                        <a:rPr lang="en-US" sz="2400" dirty="0">
                          <a:effectLst/>
                        </a:rPr>
                        <a:t> </a:t>
                      </a:r>
                      <a:r>
                        <a:rPr lang="en-US" sz="2400" dirty="0" err="1">
                          <a:effectLst/>
                        </a:rPr>
                        <a:t>berkala</a:t>
                      </a:r>
                      <a:r>
                        <a:rPr lang="en-US" sz="2400" dirty="0">
                          <a:effectLst/>
                        </a:rPr>
                        <a:t> yang  </a:t>
                      </a:r>
                      <a:r>
                        <a:rPr lang="en-US" sz="2400" dirty="0" err="1">
                          <a:effectLst/>
                        </a:rPr>
                        <a:t>sederhana</a:t>
                      </a:r>
                      <a:r>
                        <a:rPr lang="en-US" sz="2400" dirty="0">
                          <a:effectLst/>
                        </a:rPr>
                        <a:t> </a:t>
                      </a:r>
                      <a:r>
                        <a:rPr lang="en-US" sz="2400" dirty="0" err="1">
                          <a:effectLst/>
                        </a:rPr>
                        <a:t>dari</a:t>
                      </a:r>
                      <a:r>
                        <a:rPr lang="en-US" sz="2400" dirty="0">
                          <a:effectLst/>
                        </a:rPr>
                        <a:t> </a:t>
                      </a:r>
                      <a:r>
                        <a:rPr lang="en-US" sz="2400" dirty="0" err="1">
                          <a:effectLst/>
                        </a:rPr>
                        <a:t>setiap</a:t>
                      </a:r>
                      <a:r>
                        <a:rPr lang="en-US" sz="2400" dirty="0">
                          <a:effectLst/>
                        </a:rPr>
                        <a:t> orang </a:t>
                      </a:r>
                      <a:r>
                        <a:rPr lang="en-US" sz="2400" dirty="0" err="1">
                          <a:effectLst/>
                        </a:rPr>
                        <a:t>ditugaskan</a:t>
                      </a:r>
                      <a:r>
                        <a:rPr lang="en-US" sz="2400" dirty="0">
                          <a:effectLst/>
                        </a:rPr>
                        <a:t> </a:t>
                      </a:r>
                      <a:r>
                        <a:rPr lang="en-US" sz="2400" dirty="0" err="1">
                          <a:effectLst/>
                        </a:rPr>
                        <a:t>mengelola</a:t>
                      </a:r>
                      <a:r>
                        <a:rPr lang="en-US" sz="2400" dirty="0">
                          <a:effectLst/>
                        </a:rPr>
                        <a:t> </a:t>
                      </a:r>
                      <a:r>
                        <a:rPr lang="en-US" sz="2400" dirty="0" err="1">
                          <a:effectLst/>
                        </a:rPr>
                        <a:t>risiko</a:t>
                      </a:r>
                      <a:r>
                        <a:rPr lang="en-US" sz="2400" dirty="0">
                          <a:effectLst/>
                        </a:rPr>
                        <a:t> </a:t>
                      </a:r>
                      <a:r>
                        <a:rPr lang="en-US" sz="2400" dirty="0" err="1">
                          <a:effectLst/>
                        </a:rPr>
                        <a:t>atas</a:t>
                      </a:r>
                      <a:r>
                        <a:rPr lang="en-US" sz="2400" dirty="0">
                          <a:effectLst/>
                        </a:rPr>
                        <a:t> </a:t>
                      </a:r>
                      <a:r>
                        <a:rPr lang="en-US" sz="2400" dirty="0" err="1">
                          <a:effectLst/>
                        </a:rPr>
                        <a:t>nama</a:t>
                      </a:r>
                      <a:r>
                        <a:rPr lang="en-US" sz="2400" dirty="0">
                          <a:effectLst/>
                        </a:rPr>
                        <a:t> KAP (</a:t>
                      </a:r>
                      <a:r>
                        <a:rPr lang="en-US" sz="2400" dirty="0" err="1">
                          <a:effectLst/>
                        </a:rPr>
                        <a:t>biasanya</a:t>
                      </a:r>
                      <a:r>
                        <a:rPr lang="en-US" sz="2400" dirty="0">
                          <a:effectLst/>
                        </a:rPr>
                        <a:t> </a:t>
                      </a:r>
                      <a:r>
                        <a:rPr lang="en-US" sz="2400" dirty="0" err="1">
                          <a:effectLst/>
                        </a:rPr>
                        <a:t>berurusan</a:t>
                      </a:r>
                      <a:r>
                        <a:rPr lang="en-US" sz="2400" dirty="0">
                          <a:effectLst/>
                        </a:rPr>
                        <a:t> </a:t>
                      </a:r>
                      <a:r>
                        <a:rPr lang="en-US" sz="2400" dirty="0" err="1">
                          <a:effectLst/>
                        </a:rPr>
                        <a:t>dengan</a:t>
                      </a:r>
                      <a:r>
                        <a:rPr lang="en-US" sz="2400" dirty="0">
                          <a:effectLst/>
                        </a:rPr>
                        <a:t> </a:t>
                      </a:r>
                      <a:r>
                        <a:rPr lang="en-US" sz="2400" dirty="0" err="1">
                          <a:effectLst/>
                        </a:rPr>
                        <a:t>penangannan</a:t>
                      </a:r>
                      <a:r>
                        <a:rPr lang="en-US" sz="2400" dirty="0">
                          <a:effectLst/>
                        </a:rPr>
                        <a:t> </a:t>
                      </a:r>
                      <a:r>
                        <a:rPr lang="en-US" sz="2400" dirty="0" err="1">
                          <a:effectLst/>
                        </a:rPr>
                        <a:t>kepatuhan</a:t>
                      </a:r>
                      <a:r>
                        <a:rPr lang="en-US" sz="2400" dirty="0">
                          <a:effectLst/>
                        </a:rPr>
                        <a:t> </a:t>
                      </a:r>
                      <a:r>
                        <a:rPr lang="en-US" sz="2400" dirty="0" err="1">
                          <a:effectLst/>
                        </a:rPr>
                        <a:t>terhadap</a:t>
                      </a:r>
                      <a:r>
                        <a:rPr lang="en-US" sz="2400" dirty="0">
                          <a:effectLst/>
                        </a:rPr>
                        <a:t> </a:t>
                      </a:r>
                      <a:r>
                        <a:rPr lang="en-US" sz="2400" dirty="0" err="1">
                          <a:effectLst/>
                        </a:rPr>
                        <a:t>prosedur</a:t>
                      </a:r>
                      <a:r>
                        <a:rPr lang="en-US" sz="2400" dirty="0">
                          <a:effectLst/>
                        </a:rPr>
                        <a:t> </a:t>
                      </a:r>
                      <a:r>
                        <a:rPr lang="en-US" sz="2400" dirty="0" err="1">
                          <a:effectLst/>
                        </a:rPr>
                        <a:t>pengendaian</a:t>
                      </a:r>
                      <a:r>
                        <a:rPr lang="en-US" sz="2400" dirty="0">
                          <a:effectLst/>
                        </a:rPr>
                        <a:t>, </a:t>
                      </a:r>
                      <a:r>
                        <a:rPr lang="en-US" sz="2400" dirty="0" err="1">
                          <a:effectLst/>
                        </a:rPr>
                        <a:t>kewajiban</a:t>
                      </a:r>
                      <a:r>
                        <a:rPr lang="en-US" sz="2400" dirty="0">
                          <a:effectLst/>
                        </a:rPr>
                        <a:t> </a:t>
                      </a:r>
                      <a:r>
                        <a:rPr lang="en-US" sz="2400" dirty="0" err="1">
                          <a:effectLst/>
                        </a:rPr>
                        <a:t>pelatihan</a:t>
                      </a:r>
                      <a:r>
                        <a:rPr lang="en-US" sz="2400" dirty="0">
                          <a:effectLst/>
                        </a:rPr>
                        <a:t> , </a:t>
                      </a:r>
                      <a:r>
                        <a:rPr lang="en-US" sz="2400" dirty="0" err="1">
                          <a:effectLst/>
                        </a:rPr>
                        <a:t>penilaian</a:t>
                      </a:r>
                      <a:r>
                        <a:rPr lang="en-US" sz="2400" dirty="0">
                          <a:effectLst/>
                        </a:rPr>
                        <a:t> </a:t>
                      </a:r>
                      <a:r>
                        <a:rPr lang="en-US" sz="2400" dirty="0" err="1">
                          <a:effectLst/>
                        </a:rPr>
                        <a:t>staf</a:t>
                      </a:r>
                      <a:r>
                        <a:rPr lang="en-US" sz="2400" dirty="0">
                          <a:effectLst/>
                        </a:rPr>
                        <a:t> </a:t>
                      </a:r>
                      <a:r>
                        <a:rPr lang="en-US" sz="2400" dirty="0" err="1">
                          <a:effectLst/>
                        </a:rPr>
                        <a:t>dan</a:t>
                      </a:r>
                      <a:r>
                        <a:rPr lang="en-US" sz="2400" dirty="0">
                          <a:effectLst/>
                        </a:rPr>
                        <a:t> </a:t>
                      </a:r>
                      <a:r>
                        <a:rPr lang="en-US" sz="2400" dirty="0" err="1">
                          <a:effectLst/>
                        </a:rPr>
                        <a:t>masalah</a:t>
                      </a:r>
                      <a:r>
                        <a:rPr lang="en-US" sz="2400" dirty="0">
                          <a:effectLst/>
                        </a:rPr>
                        <a:t> </a:t>
                      </a:r>
                      <a:r>
                        <a:rPr lang="en-US" sz="2400" dirty="0" err="1">
                          <a:effectLst/>
                        </a:rPr>
                        <a:t>independensi</a:t>
                      </a:r>
                      <a:endParaRPr lang="en-US" sz="1800" dirty="0">
                        <a:effectLst/>
                        <a:latin typeface="Calibri"/>
                        <a:ea typeface="Calibri"/>
                        <a:cs typeface="Times New Roman"/>
                      </a:endParaRPr>
                    </a:p>
                  </a:txBody>
                  <a:tcPr marL="64168" marR="64168" marT="0" marB="0"/>
                </a:tc>
              </a:tr>
            </a:tbl>
          </a:graphicData>
        </a:graphic>
      </p:graphicFrame>
    </p:spTree>
    <p:extLst>
      <p:ext uri="{BB962C8B-B14F-4D97-AF65-F5344CB8AC3E}">
        <p14:creationId xmlns:p14="http://schemas.microsoft.com/office/powerpoint/2010/main" val="22073341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Aspek-aspek</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QC yang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perlu</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didokumentasikan</a:t>
            </a:r>
            <a:r>
              <a:rPr kumimoji="0" lang="en-US" sz="6000" b="0" i="0" u="none" strike="noStrike" cap="none" normalizeH="0" baseline="0" dirty="0" smtClean="0">
                <a:ln>
                  <a:noFill/>
                </a:ln>
                <a:solidFill>
                  <a:schemeClr val="tx1"/>
                </a:solidFill>
                <a:effectLst/>
                <a:latin typeface="Arial" pitchFamily="34" charset="0"/>
                <a:cs typeface="Arial" pitchFamily="34" charset="0"/>
              </a:rPr>
              <a:t/>
            </a:r>
            <a:br>
              <a:rPr kumimoji="0" lang="en-US" sz="6000" b="0" i="0" u="none" strike="noStrike" cap="none" normalizeH="0" baseline="0" dirty="0" smtClean="0">
                <a:ln>
                  <a:noFill/>
                </a:ln>
                <a:solidFill>
                  <a:schemeClr val="tx1"/>
                </a:solidFill>
                <a:effectLst/>
                <a:latin typeface="Arial" pitchFamily="34" charset="0"/>
                <a:cs typeface="Arial"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18559970"/>
              </p:ext>
            </p:extLst>
          </p:nvPr>
        </p:nvGraphicFramePr>
        <p:xfrm>
          <a:off x="533400" y="1524000"/>
          <a:ext cx="8153400" cy="4206240"/>
        </p:xfrm>
        <a:graphic>
          <a:graphicData uri="http://schemas.openxmlformats.org/drawingml/2006/table">
            <a:tbl>
              <a:tblPr firstRow="1" firstCol="1" bandRow="1">
                <a:tableStyleId>{5C22544A-7EE6-4342-B048-85BDC9FD1C3A}</a:tableStyleId>
              </a:tblPr>
              <a:tblGrid>
                <a:gridCol w="8153400"/>
              </a:tblGrid>
              <a:tr h="1286279">
                <a:tc>
                  <a:txBody>
                    <a:bodyPr/>
                    <a:lstStyle/>
                    <a:p>
                      <a:pPr marL="0" marR="0">
                        <a:lnSpc>
                          <a:spcPct val="115000"/>
                        </a:lnSpc>
                        <a:spcBef>
                          <a:spcPts val="0"/>
                        </a:spcBef>
                        <a:spcAft>
                          <a:spcPts val="0"/>
                        </a:spcAft>
                        <a:tabLst>
                          <a:tab pos="2457450" algn="l"/>
                        </a:tabLst>
                      </a:pPr>
                      <a:r>
                        <a:rPr lang="en-US" sz="2000" dirty="0" err="1">
                          <a:effectLst/>
                        </a:rPr>
                        <a:t>Risiko</a:t>
                      </a:r>
                      <a:r>
                        <a:rPr lang="en-US" sz="2000" dirty="0">
                          <a:effectLst/>
                        </a:rPr>
                        <a:t> yang </a:t>
                      </a:r>
                      <a:r>
                        <a:rPr lang="en-US" sz="2000" dirty="0" err="1">
                          <a:effectLst/>
                        </a:rPr>
                        <a:t>dihadapi</a:t>
                      </a:r>
                      <a:r>
                        <a:rPr lang="en-US" sz="2000" dirty="0">
                          <a:effectLst/>
                        </a:rPr>
                        <a:t> KAP </a:t>
                      </a:r>
                      <a:r>
                        <a:rPr lang="en-US" sz="2000" dirty="0" err="1">
                          <a:effectLst/>
                        </a:rPr>
                        <a:t>dan</a:t>
                      </a:r>
                      <a:r>
                        <a:rPr lang="en-US" sz="2000" dirty="0">
                          <a:effectLst/>
                        </a:rPr>
                        <a:t> </a:t>
                      </a:r>
                      <a:r>
                        <a:rPr lang="en-US" sz="2000" dirty="0" err="1">
                          <a:effectLst/>
                        </a:rPr>
                        <a:t>komitmen</a:t>
                      </a:r>
                      <a:r>
                        <a:rPr lang="en-US" sz="2000" dirty="0">
                          <a:effectLst/>
                        </a:rPr>
                        <a:t> </a:t>
                      </a:r>
                      <a:r>
                        <a:rPr lang="en-US" sz="2000" dirty="0" err="1">
                          <a:effectLst/>
                        </a:rPr>
                        <a:t>thd</a:t>
                      </a:r>
                      <a:r>
                        <a:rPr lang="en-US" sz="2000" dirty="0">
                          <a:effectLst/>
                        </a:rPr>
                        <a:t> </a:t>
                      </a:r>
                      <a:r>
                        <a:rPr lang="en-US" sz="2000" dirty="0" err="1">
                          <a:effectLst/>
                        </a:rPr>
                        <a:t>mutu</a:t>
                      </a:r>
                      <a:r>
                        <a:rPr lang="en-US" sz="2000" dirty="0">
                          <a:effectLst/>
                        </a:rPr>
                        <a:t> :</a:t>
                      </a:r>
                      <a:endParaRPr lang="en-US" sz="1800" dirty="0">
                        <a:effectLst/>
                      </a:endParaRPr>
                    </a:p>
                    <a:p>
                      <a:pPr marL="342900" marR="0" lvl="0" indent="-342900">
                        <a:lnSpc>
                          <a:spcPct val="115000"/>
                        </a:lnSpc>
                        <a:spcBef>
                          <a:spcPts val="0"/>
                        </a:spcBef>
                        <a:spcAft>
                          <a:spcPts val="0"/>
                        </a:spcAft>
                        <a:buFont typeface="Symbol"/>
                        <a:buChar char=""/>
                        <a:tabLst>
                          <a:tab pos="2457450" algn="l"/>
                        </a:tabLst>
                      </a:pPr>
                      <a:r>
                        <a:rPr lang="en-US" sz="2000" dirty="0" err="1">
                          <a:effectLst/>
                        </a:rPr>
                        <a:t>Penilaian</a:t>
                      </a:r>
                      <a:r>
                        <a:rPr lang="en-US" sz="2000" dirty="0">
                          <a:effectLst/>
                        </a:rPr>
                        <a:t> </a:t>
                      </a:r>
                      <a:r>
                        <a:rPr lang="en-US" sz="2000" dirty="0" err="1">
                          <a:effectLst/>
                        </a:rPr>
                        <a:t>atas</a:t>
                      </a:r>
                      <a:r>
                        <a:rPr lang="en-US" sz="2000" dirty="0">
                          <a:effectLst/>
                        </a:rPr>
                        <a:t> </a:t>
                      </a:r>
                      <a:r>
                        <a:rPr lang="en-US" sz="2000" dirty="0" err="1">
                          <a:effectLst/>
                        </a:rPr>
                        <a:t>menerima</a:t>
                      </a:r>
                      <a:r>
                        <a:rPr lang="en-US" sz="2000" dirty="0">
                          <a:effectLst/>
                        </a:rPr>
                        <a:t>/</a:t>
                      </a:r>
                      <a:r>
                        <a:rPr lang="en-US" sz="2000" dirty="0" err="1">
                          <a:effectLst/>
                        </a:rPr>
                        <a:t>melanjutkan</a:t>
                      </a:r>
                      <a:r>
                        <a:rPr lang="en-US" sz="2000" dirty="0">
                          <a:effectLst/>
                        </a:rPr>
                        <a:t> hub dg </a:t>
                      </a:r>
                      <a:r>
                        <a:rPr lang="en-US" sz="2000" dirty="0" err="1">
                          <a:effectLst/>
                        </a:rPr>
                        <a:t>klien</a:t>
                      </a:r>
                      <a:endParaRPr lang="en-US" sz="1800" dirty="0">
                        <a:effectLst/>
                      </a:endParaRPr>
                    </a:p>
                    <a:p>
                      <a:pPr marL="342900" marR="0" lvl="0" indent="-342900">
                        <a:lnSpc>
                          <a:spcPct val="115000"/>
                        </a:lnSpc>
                        <a:spcBef>
                          <a:spcPts val="0"/>
                        </a:spcBef>
                        <a:spcAft>
                          <a:spcPts val="0"/>
                        </a:spcAft>
                        <a:buFont typeface="Symbol"/>
                        <a:buChar char=""/>
                        <a:tabLst>
                          <a:tab pos="2457450" algn="l"/>
                        </a:tabLst>
                      </a:pPr>
                      <a:r>
                        <a:rPr lang="en-US" sz="2000" dirty="0" err="1">
                          <a:effectLst/>
                        </a:rPr>
                        <a:t>Laporan</a:t>
                      </a:r>
                      <a:r>
                        <a:rPr lang="en-US" sz="2000" dirty="0">
                          <a:effectLst/>
                        </a:rPr>
                        <a:t> </a:t>
                      </a:r>
                      <a:r>
                        <a:rPr lang="en-US" sz="2000" dirty="0" err="1">
                          <a:effectLst/>
                        </a:rPr>
                        <a:t>dari</a:t>
                      </a:r>
                      <a:r>
                        <a:rPr lang="en-US" sz="2000" dirty="0">
                          <a:effectLst/>
                        </a:rPr>
                        <a:t> </a:t>
                      </a:r>
                      <a:r>
                        <a:rPr lang="en-US" sz="2000" dirty="0" err="1">
                          <a:effectLst/>
                        </a:rPr>
                        <a:t>semua</a:t>
                      </a:r>
                      <a:r>
                        <a:rPr lang="en-US" sz="2000" dirty="0">
                          <a:effectLst/>
                        </a:rPr>
                        <a:t> org yang </a:t>
                      </a:r>
                      <a:r>
                        <a:rPr lang="en-US" sz="2000" dirty="0" err="1">
                          <a:effectLst/>
                        </a:rPr>
                        <a:t>bertanggungjawab</a:t>
                      </a:r>
                      <a:r>
                        <a:rPr lang="en-US" sz="2000" dirty="0">
                          <a:effectLst/>
                        </a:rPr>
                        <a:t> </a:t>
                      </a:r>
                      <a:r>
                        <a:rPr lang="en-US" sz="2000" dirty="0" err="1">
                          <a:effectLst/>
                        </a:rPr>
                        <a:t>mengenai</a:t>
                      </a:r>
                      <a:r>
                        <a:rPr lang="en-US" sz="2000" dirty="0">
                          <a:effectLst/>
                        </a:rPr>
                        <a:t> </a:t>
                      </a:r>
                      <a:r>
                        <a:rPr lang="en-US" sz="2000" dirty="0" err="1">
                          <a:effectLst/>
                        </a:rPr>
                        <a:t>mutu</a:t>
                      </a:r>
                      <a:r>
                        <a:rPr lang="en-US" sz="2000" dirty="0">
                          <a:effectLst/>
                        </a:rPr>
                        <a:t> ( </a:t>
                      </a:r>
                      <a:r>
                        <a:rPr lang="en-US" sz="2000" dirty="0" err="1">
                          <a:effectLst/>
                        </a:rPr>
                        <a:t>risalah</a:t>
                      </a:r>
                      <a:r>
                        <a:rPr lang="en-US" sz="2000" dirty="0">
                          <a:effectLst/>
                        </a:rPr>
                        <a:t> rapt missal QC </a:t>
                      </a:r>
                      <a:r>
                        <a:rPr lang="en-US" sz="2000" dirty="0" err="1">
                          <a:effectLst/>
                        </a:rPr>
                        <a:t>dengan</a:t>
                      </a:r>
                      <a:r>
                        <a:rPr lang="en-US" sz="2000" dirty="0">
                          <a:effectLst/>
                        </a:rPr>
                        <a:t> </a:t>
                      </a:r>
                      <a:r>
                        <a:rPr lang="en-US" sz="2000" dirty="0" err="1">
                          <a:effectLst/>
                        </a:rPr>
                        <a:t>tanggapanya</a:t>
                      </a:r>
                      <a:r>
                        <a:rPr lang="en-US" sz="2000" dirty="0">
                          <a:effectLst/>
                        </a:rPr>
                        <a:t> </a:t>
                      </a:r>
                      <a:r>
                        <a:rPr lang="en-US" sz="2000" dirty="0" err="1">
                          <a:effectLst/>
                        </a:rPr>
                        <a:t>atau</a:t>
                      </a:r>
                      <a:r>
                        <a:rPr lang="en-US" sz="2000" dirty="0">
                          <a:effectLst/>
                        </a:rPr>
                        <a:t> memo </a:t>
                      </a:r>
                      <a:r>
                        <a:rPr lang="en-US" sz="2000" dirty="0" err="1">
                          <a:effectLst/>
                        </a:rPr>
                        <a:t>bahwa</a:t>
                      </a:r>
                      <a:r>
                        <a:rPr lang="en-US" sz="2000" dirty="0">
                          <a:effectLst/>
                        </a:rPr>
                        <a:t> </a:t>
                      </a:r>
                      <a:r>
                        <a:rPr lang="en-US" sz="2000" dirty="0" err="1">
                          <a:effectLst/>
                        </a:rPr>
                        <a:t>tidak</a:t>
                      </a:r>
                      <a:r>
                        <a:rPr lang="en-US" sz="2000" dirty="0">
                          <a:effectLst/>
                        </a:rPr>
                        <a:t> </a:t>
                      </a:r>
                      <a:r>
                        <a:rPr lang="en-US" sz="2000" dirty="0" err="1">
                          <a:effectLst/>
                        </a:rPr>
                        <a:t>ada</a:t>
                      </a:r>
                      <a:r>
                        <a:rPr lang="en-US" sz="2000" dirty="0">
                          <a:effectLst/>
                        </a:rPr>
                        <a:t> yang </a:t>
                      </a:r>
                      <a:r>
                        <a:rPr lang="en-US" sz="2000" dirty="0" err="1">
                          <a:effectLst/>
                        </a:rPr>
                        <a:t>perlu</a:t>
                      </a:r>
                      <a:r>
                        <a:rPr lang="en-US" sz="2000" dirty="0">
                          <a:effectLst/>
                        </a:rPr>
                        <a:t> </a:t>
                      </a:r>
                      <a:r>
                        <a:rPr lang="en-US" sz="2000" dirty="0" err="1">
                          <a:effectLst/>
                        </a:rPr>
                        <a:t>dilaporkan</a:t>
                      </a:r>
                      <a:endParaRPr lang="en-US" sz="1800" dirty="0">
                        <a:effectLst/>
                      </a:endParaRPr>
                    </a:p>
                    <a:p>
                      <a:pPr marL="342900" marR="0" lvl="0" indent="-342900">
                        <a:lnSpc>
                          <a:spcPct val="115000"/>
                        </a:lnSpc>
                        <a:spcBef>
                          <a:spcPts val="0"/>
                        </a:spcBef>
                        <a:spcAft>
                          <a:spcPts val="0"/>
                        </a:spcAft>
                        <a:buFont typeface="Symbol"/>
                        <a:buChar char=""/>
                        <a:tabLst>
                          <a:tab pos="2457450" algn="l"/>
                        </a:tabLst>
                      </a:pPr>
                      <a:r>
                        <a:rPr lang="en-US" sz="2000" dirty="0" err="1">
                          <a:effectLst/>
                        </a:rPr>
                        <a:t>Komunikasi</a:t>
                      </a:r>
                      <a:r>
                        <a:rPr lang="en-US" sz="2000" dirty="0">
                          <a:effectLst/>
                        </a:rPr>
                        <a:t> KAP </a:t>
                      </a:r>
                      <a:r>
                        <a:rPr lang="en-US" sz="2000" dirty="0" err="1">
                          <a:effectLst/>
                        </a:rPr>
                        <a:t>scr</a:t>
                      </a:r>
                      <a:r>
                        <a:rPr lang="en-US" sz="2000" dirty="0">
                          <a:effectLst/>
                        </a:rPr>
                        <a:t> </a:t>
                      </a:r>
                      <a:r>
                        <a:rPr lang="en-US" sz="2000" dirty="0" err="1">
                          <a:effectLst/>
                        </a:rPr>
                        <a:t>menyeluruh</a:t>
                      </a:r>
                      <a:endParaRPr lang="en-US" sz="1800" dirty="0">
                        <a:effectLst/>
                      </a:endParaRPr>
                    </a:p>
                    <a:p>
                      <a:pPr marL="342900" marR="0" lvl="0" indent="-342900">
                        <a:lnSpc>
                          <a:spcPct val="115000"/>
                        </a:lnSpc>
                        <a:spcBef>
                          <a:spcPts val="0"/>
                        </a:spcBef>
                        <a:spcAft>
                          <a:spcPts val="0"/>
                        </a:spcAft>
                        <a:buFont typeface="Symbol"/>
                        <a:buChar char=""/>
                        <a:tabLst>
                          <a:tab pos="2457450" algn="l"/>
                        </a:tabLst>
                      </a:pPr>
                      <a:r>
                        <a:rPr lang="en-US" sz="2000" dirty="0" err="1">
                          <a:effectLst/>
                        </a:rPr>
                        <a:t>Laporan</a:t>
                      </a:r>
                      <a:r>
                        <a:rPr lang="en-US" sz="2000" dirty="0">
                          <a:effectLst/>
                        </a:rPr>
                        <a:t> </a:t>
                      </a:r>
                      <a:r>
                        <a:rPr lang="en-US" sz="2000" dirty="0" err="1">
                          <a:effectLst/>
                        </a:rPr>
                        <a:t>pemantauan</a:t>
                      </a:r>
                      <a:r>
                        <a:rPr lang="en-US" sz="2000" dirty="0">
                          <a:effectLst/>
                        </a:rPr>
                        <a:t> </a:t>
                      </a:r>
                      <a:r>
                        <a:rPr lang="en-US" sz="2000" dirty="0" err="1">
                          <a:effectLst/>
                        </a:rPr>
                        <a:t>terakhir</a:t>
                      </a:r>
                      <a:r>
                        <a:rPr lang="en-US" sz="2000" dirty="0">
                          <a:effectLst/>
                        </a:rPr>
                        <a:t>, &amp; </a:t>
                      </a:r>
                      <a:r>
                        <a:rPr lang="en-US" sz="2000" dirty="0" err="1">
                          <a:effectLst/>
                        </a:rPr>
                        <a:t>tindakan</a:t>
                      </a:r>
                      <a:r>
                        <a:rPr lang="en-US" sz="2000" dirty="0">
                          <a:effectLst/>
                        </a:rPr>
                        <a:t> yang </a:t>
                      </a:r>
                      <a:r>
                        <a:rPr lang="en-US" sz="2000" dirty="0" err="1">
                          <a:effectLst/>
                        </a:rPr>
                        <a:t>diambil</a:t>
                      </a:r>
                      <a:r>
                        <a:rPr lang="en-US" sz="2000" dirty="0">
                          <a:effectLst/>
                        </a:rPr>
                        <a:t> </a:t>
                      </a:r>
                      <a:r>
                        <a:rPr lang="en-US" sz="2000" dirty="0" err="1">
                          <a:effectLst/>
                        </a:rPr>
                        <a:t>jk</a:t>
                      </a:r>
                      <a:r>
                        <a:rPr lang="en-US" sz="2000" dirty="0">
                          <a:effectLst/>
                        </a:rPr>
                        <a:t> </a:t>
                      </a:r>
                      <a:r>
                        <a:rPr lang="en-US" sz="2000" dirty="0" err="1">
                          <a:effectLst/>
                        </a:rPr>
                        <a:t>kelemahan</a:t>
                      </a:r>
                      <a:r>
                        <a:rPr lang="en-US" sz="2000" dirty="0">
                          <a:effectLst/>
                        </a:rPr>
                        <a:t> </a:t>
                      </a:r>
                      <a:r>
                        <a:rPr lang="en-US" sz="2000" dirty="0" err="1">
                          <a:effectLst/>
                        </a:rPr>
                        <a:t>ditmukan</a:t>
                      </a:r>
                      <a:endParaRPr lang="en-US" sz="1800" dirty="0">
                        <a:effectLst/>
                      </a:endParaRPr>
                    </a:p>
                    <a:p>
                      <a:pPr marL="342900" marR="0" lvl="0" indent="-342900">
                        <a:lnSpc>
                          <a:spcPct val="115000"/>
                        </a:lnSpc>
                        <a:spcBef>
                          <a:spcPts val="0"/>
                        </a:spcBef>
                        <a:spcAft>
                          <a:spcPts val="0"/>
                        </a:spcAft>
                        <a:buFont typeface="Symbol"/>
                        <a:buChar char=""/>
                        <a:tabLst>
                          <a:tab pos="2457450" algn="l"/>
                        </a:tabLst>
                      </a:pPr>
                      <a:r>
                        <a:rPr lang="en-US" sz="2000" dirty="0" err="1">
                          <a:effectLst/>
                        </a:rPr>
                        <a:t>Rincian</a:t>
                      </a:r>
                      <a:r>
                        <a:rPr lang="en-US" sz="2000" dirty="0">
                          <a:effectLst/>
                        </a:rPr>
                        <a:t> </a:t>
                      </a:r>
                      <a:r>
                        <a:rPr lang="en-US" sz="2000" dirty="0" err="1">
                          <a:effectLst/>
                        </a:rPr>
                        <a:t>keluahan</a:t>
                      </a:r>
                      <a:r>
                        <a:rPr lang="en-US" sz="2000" dirty="0">
                          <a:effectLst/>
                        </a:rPr>
                        <a:t> </a:t>
                      </a:r>
                      <a:r>
                        <a:rPr lang="en-US" sz="2000" dirty="0" err="1">
                          <a:effectLst/>
                        </a:rPr>
                        <a:t>dari</a:t>
                      </a:r>
                      <a:r>
                        <a:rPr lang="en-US" sz="2000" dirty="0">
                          <a:effectLst/>
                        </a:rPr>
                        <a:t> </a:t>
                      </a:r>
                      <a:r>
                        <a:rPr lang="en-US" sz="2000" dirty="0" err="1">
                          <a:effectLst/>
                        </a:rPr>
                        <a:t>klien</a:t>
                      </a:r>
                      <a:r>
                        <a:rPr lang="en-US" sz="2000" dirty="0">
                          <a:effectLst/>
                        </a:rPr>
                        <a:t> </a:t>
                      </a:r>
                      <a:r>
                        <a:rPr lang="en-US" sz="2000" dirty="0" err="1">
                          <a:effectLst/>
                        </a:rPr>
                        <a:t>atau</a:t>
                      </a:r>
                      <a:r>
                        <a:rPr lang="en-US" sz="2000" dirty="0">
                          <a:effectLst/>
                        </a:rPr>
                        <a:t> </a:t>
                      </a:r>
                      <a:r>
                        <a:rPr lang="en-US" sz="2000" dirty="0" err="1">
                          <a:effectLst/>
                        </a:rPr>
                        <a:t>pihak</a:t>
                      </a:r>
                      <a:r>
                        <a:rPr lang="en-US" sz="2000" dirty="0">
                          <a:effectLst/>
                        </a:rPr>
                        <a:t> 3 </a:t>
                      </a:r>
                      <a:r>
                        <a:rPr lang="en-US" sz="2000" dirty="0" err="1">
                          <a:effectLst/>
                        </a:rPr>
                        <a:t>berkenaan</a:t>
                      </a:r>
                      <a:r>
                        <a:rPr lang="en-US" sz="2000" dirty="0">
                          <a:effectLst/>
                        </a:rPr>
                        <a:t> dg </a:t>
                      </a:r>
                      <a:r>
                        <a:rPr lang="en-US" sz="2000" dirty="0" err="1">
                          <a:effectLst/>
                        </a:rPr>
                        <a:t>pekerjaan</a:t>
                      </a:r>
                      <a:r>
                        <a:rPr lang="en-US" sz="2000" dirty="0">
                          <a:effectLst/>
                        </a:rPr>
                        <a:t> KAP</a:t>
                      </a:r>
                      <a:endParaRPr lang="en-US" sz="1800" dirty="0">
                        <a:effectLst/>
                        <a:latin typeface="Calibri"/>
                        <a:ea typeface="Calibri"/>
                        <a:cs typeface="Times New Roman"/>
                      </a:endParaRPr>
                    </a:p>
                  </a:txBody>
                  <a:tcPr marL="50892" marR="50892" marT="0" marB="0"/>
                </a:tc>
              </a:tr>
              <a:tr h="487504">
                <a:tc>
                  <a:txBody>
                    <a:bodyPr/>
                    <a:lstStyle/>
                    <a:p>
                      <a:pPr marL="0" marR="0">
                        <a:lnSpc>
                          <a:spcPct val="115000"/>
                        </a:lnSpc>
                        <a:spcBef>
                          <a:spcPts val="0"/>
                        </a:spcBef>
                        <a:spcAft>
                          <a:spcPts val="0"/>
                        </a:spcAft>
                        <a:tabLst>
                          <a:tab pos="2457450" algn="l"/>
                        </a:tabLst>
                      </a:pPr>
                      <a:r>
                        <a:rPr lang="en-US" sz="2000" dirty="0" err="1">
                          <a:effectLst/>
                        </a:rPr>
                        <a:t>Etika</a:t>
                      </a:r>
                      <a:r>
                        <a:rPr lang="en-US" sz="2000" dirty="0">
                          <a:effectLst/>
                        </a:rPr>
                        <a:t> &amp; </a:t>
                      </a:r>
                      <a:r>
                        <a:rPr lang="en-US" sz="2000" dirty="0" err="1">
                          <a:effectLst/>
                        </a:rPr>
                        <a:t>Independensi</a:t>
                      </a:r>
                      <a:r>
                        <a:rPr lang="en-US" sz="2000" dirty="0">
                          <a:effectLst/>
                        </a:rPr>
                        <a:t> :</a:t>
                      </a:r>
                      <a:endParaRPr lang="en-US" sz="1800" dirty="0">
                        <a:effectLst/>
                      </a:endParaRPr>
                    </a:p>
                    <a:p>
                      <a:pPr marL="342900" marR="0" lvl="0" indent="-342900">
                        <a:lnSpc>
                          <a:spcPct val="115000"/>
                        </a:lnSpc>
                        <a:spcBef>
                          <a:spcPts val="0"/>
                        </a:spcBef>
                        <a:spcAft>
                          <a:spcPts val="0"/>
                        </a:spcAft>
                        <a:buFont typeface="Symbol"/>
                        <a:buChar char=""/>
                        <a:tabLst>
                          <a:tab pos="2457450" algn="l"/>
                        </a:tabLst>
                      </a:pPr>
                      <a:r>
                        <a:rPr lang="en-US" sz="2000" dirty="0" err="1">
                          <a:effectLst/>
                        </a:rPr>
                        <a:t>Rinci</a:t>
                      </a:r>
                      <a:r>
                        <a:rPr lang="en-US" sz="2000" dirty="0">
                          <a:effectLst/>
                        </a:rPr>
                        <a:t> </a:t>
                      </a:r>
                      <a:r>
                        <a:rPr lang="en-US" sz="2000" dirty="0" err="1">
                          <a:effectLst/>
                        </a:rPr>
                        <a:t>investasi</a:t>
                      </a:r>
                      <a:r>
                        <a:rPr lang="en-US" sz="2000" dirty="0">
                          <a:effectLst/>
                        </a:rPr>
                        <a:t> yang </a:t>
                      </a:r>
                      <a:r>
                        <a:rPr lang="en-US" sz="2000" dirty="0" err="1">
                          <a:effectLst/>
                        </a:rPr>
                        <a:t>dilarang</a:t>
                      </a:r>
                      <a:endParaRPr lang="en-US" sz="1800" dirty="0">
                        <a:effectLst/>
                      </a:endParaRPr>
                    </a:p>
                    <a:p>
                      <a:pPr marL="342900" marR="0" lvl="0" indent="-342900">
                        <a:lnSpc>
                          <a:spcPct val="115000"/>
                        </a:lnSpc>
                        <a:spcBef>
                          <a:spcPts val="0"/>
                        </a:spcBef>
                        <a:spcAft>
                          <a:spcPts val="0"/>
                        </a:spcAft>
                        <a:buFont typeface="Symbol"/>
                        <a:buChar char=""/>
                        <a:tabLst>
                          <a:tab pos="2457450" algn="l"/>
                        </a:tabLst>
                      </a:pPr>
                      <a:r>
                        <a:rPr lang="en-US" sz="2000" dirty="0" err="1">
                          <a:effectLst/>
                        </a:rPr>
                        <a:t>Rinci</a:t>
                      </a:r>
                      <a:r>
                        <a:rPr lang="en-US" sz="2000" dirty="0">
                          <a:effectLst/>
                        </a:rPr>
                        <a:t> </a:t>
                      </a:r>
                      <a:r>
                        <a:rPr lang="en-US" sz="2000" dirty="0" err="1">
                          <a:effectLst/>
                        </a:rPr>
                        <a:t>masalah</a:t>
                      </a:r>
                      <a:r>
                        <a:rPr lang="en-US" sz="2000" dirty="0">
                          <a:effectLst/>
                        </a:rPr>
                        <a:t> </a:t>
                      </a:r>
                      <a:r>
                        <a:rPr lang="en-US" sz="2000" dirty="0" err="1">
                          <a:effectLst/>
                        </a:rPr>
                        <a:t>etika</a:t>
                      </a:r>
                      <a:r>
                        <a:rPr lang="en-US" sz="2000" dirty="0">
                          <a:effectLst/>
                        </a:rPr>
                        <a:t> ( </a:t>
                      </a:r>
                      <a:r>
                        <a:rPr lang="en-US" sz="2000" dirty="0" err="1">
                          <a:effectLst/>
                        </a:rPr>
                        <a:t>termasuk</a:t>
                      </a:r>
                      <a:r>
                        <a:rPr lang="en-US" sz="2000" dirty="0">
                          <a:effectLst/>
                        </a:rPr>
                        <a:t> </a:t>
                      </a:r>
                      <a:r>
                        <a:rPr lang="en-US" sz="2000" dirty="0" err="1">
                          <a:effectLst/>
                        </a:rPr>
                        <a:t>independensinya</a:t>
                      </a:r>
                      <a:r>
                        <a:rPr lang="en-US" sz="2000" dirty="0">
                          <a:effectLst/>
                        </a:rPr>
                        <a:t>)</a:t>
                      </a:r>
                      <a:endParaRPr lang="en-US" sz="1800" dirty="0">
                        <a:effectLst/>
                        <a:latin typeface="Calibri"/>
                        <a:ea typeface="Calibri"/>
                        <a:cs typeface="Times New Roman"/>
                      </a:endParaRPr>
                    </a:p>
                  </a:txBody>
                  <a:tcPr marL="50892" marR="50892" marT="0" marB="0"/>
                </a:tc>
              </a:tr>
            </a:tbl>
          </a:graphicData>
        </a:graphic>
      </p:graphicFrame>
      <p:sp>
        <p:nvSpPr>
          <p:cNvPr id="5" name="Rectangle 1"/>
          <p:cNvSpPr>
            <a:spLocks noChangeArrowheads="1"/>
          </p:cNvSpPr>
          <p:nvPr/>
        </p:nvSpPr>
        <p:spPr bwMode="auto">
          <a:xfrm>
            <a:off x="6774189" y="1666488"/>
            <a:ext cx="22794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457450" algn="l"/>
              </a:tabLst>
            </a:pPr>
            <a:r>
              <a:rPr kumimoji="0" lang="en-US" sz="1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2867746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Aspek-aspek</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QC yang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perlu</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didokumentasikan</a:t>
            </a:r>
            <a:r>
              <a:rPr kumimoji="0" lang="en-US" sz="6000" b="0" i="0" u="none" strike="noStrike" cap="none" normalizeH="0" baseline="0" dirty="0" smtClean="0">
                <a:ln>
                  <a:noFill/>
                </a:ln>
                <a:solidFill>
                  <a:schemeClr val="tx1"/>
                </a:solidFill>
                <a:effectLst/>
                <a:latin typeface="Arial" pitchFamily="34" charset="0"/>
                <a:cs typeface="Arial" pitchFamily="34" charset="0"/>
              </a:rPr>
              <a:t/>
            </a:r>
            <a:br>
              <a:rPr kumimoji="0" lang="en-US" sz="6000" b="0" i="0" u="none" strike="noStrike" cap="none" normalizeH="0" baseline="0" dirty="0" smtClean="0">
                <a:ln>
                  <a:noFill/>
                </a:ln>
                <a:solidFill>
                  <a:schemeClr val="tx1"/>
                </a:solidFill>
                <a:effectLst/>
                <a:latin typeface="Arial" pitchFamily="34" charset="0"/>
                <a:cs typeface="Arial"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27977944"/>
              </p:ext>
            </p:extLst>
          </p:nvPr>
        </p:nvGraphicFramePr>
        <p:xfrm>
          <a:off x="609600" y="1524000"/>
          <a:ext cx="7772400" cy="4907280"/>
        </p:xfrm>
        <a:graphic>
          <a:graphicData uri="http://schemas.openxmlformats.org/drawingml/2006/table">
            <a:tbl>
              <a:tblPr firstRow="1" firstCol="1" bandRow="1">
                <a:tableStyleId>{5C22544A-7EE6-4342-B048-85BDC9FD1C3A}</a:tableStyleId>
              </a:tblPr>
              <a:tblGrid>
                <a:gridCol w="7772400"/>
              </a:tblGrid>
              <a:tr h="1562093">
                <a:tc>
                  <a:txBody>
                    <a:bodyPr/>
                    <a:lstStyle/>
                    <a:p>
                      <a:pPr marL="0" marR="0">
                        <a:lnSpc>
                          <a:spcPct val="115000"/>
                        </a:lnSpc>
                        <a:spcBef>
                          <a:spcPts val="0"/>
                        </a:spcBef>
                        <a:spcAft>
                          <a:spcPts val="0"/>
                        </a:spcAft>
                        <a:tabLst>
                          <a:tab pos="2457450" algn="l"/>
                        </a:tabLst>
                      </a:pPr>
                      <a:r>
                        <a:rPr lang="en-US" sz="2800" dirty="0" err="1">
                          <a:effectLst/>
                        </a:rPr>
                        <a:t>Personalia</a:t>
                      </a:r>
                      <a:r>
                        <a:rPr lang="en-US" sz="2800" dirty="0">
                          <a:effectLst/>
                        </a:rPr>
                        <a:t> :</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Pembukaan</a:t>
                      </a:r>
                      <a:r>
                        <a:rPr lang="en-US" sz="2800" dirty="0">
                          <a:effectLst/>
                        </a:rPr>
                        <a:t> </a:t>
                      </a:r>
                      <a:r>
                        <a:rPr lang="en-US" sz="2800" dirty="0" err="1">
                          <a:effectLst/>
                        </a:rPr>
                        <a:t>kesempatan</a:t>
                      </a:r>
                      <a:r>
                        <a:rPr lang="en-US" sz="2800" dirty="0">
                          <a:effectLst/>
                        </a:rPr>
                        <a:t> </a:t>
                      </a:r>
                      <a:r>
                        <a:rPr lang="en-US" sz="2800" dirty="0" err="1">
                          <a:effectLst/>
                        </a:rPr>
                        <a:t>kerja</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Bukti</a:t>
                      </a:r>
                      <a:r>
                        <a:rPr lang="en-US" sz="2800" dirty="0">
                          <a:effectLst/>
                        </a:rPr>
                        <a:t> </a:t>
                      </a:r>
                      <a:r>
                        <a:rPr lang="en-US" sz="2800" dirty="0" err="1">
                          <a:effectLst/>
                        </a:rPr>
                        <a:t>pelaksanaan</a:t>
                      </a:r>
                      <a:r>
                        <a:rPr lang="en-US" sz="2800" dirty="0">
                          <a:effectLst/>
                        </a:rPr>
                        <a:t> </a:t>
                      </a:r>
                      <a:r>
                        <a:rPr lang="en-US" sz="2800" dirty="0" err="1">
                          <a:effectLst/>
                        </a:rPr>
                        <a:t>untuk</a:t>
                      </a:r>
                      <a:r>
                        <a:rPr lang="en-US" sz="2800" dirty="0">
                          <a:effectLst/>
                        </a:rPr>
                        <a:t> </a:t>
                      </a:r>
                      <a:r>
                        <a:rPr lang="en-US" sz="2800" dirty="0" err="1">
                          <a:effectLst/>
                        </a:rPr>
                        <a:t>pegawai</a:t>
                      </a:r>
                      <a:r>
                        <a:rPr lang="en-US" sz="2800" dirty="0">
                          <a:effectLst/>
                        </a:rPr>
                        <a:t> </a:t>
                      </a:r>
                      <a:r>
                        <a:rPr lang="en-US" sz="2800" dirty="0" err="1">
                          <a:effectLst/>
                        </a:rPr>
                        <a:t>baru</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a:effectLst/>
                        </a:rPr>
                        <a:t>Upaya2 </a:t>
                      </a:r>
                      <a:r>
                        <a:rPr lang="en-US" sz="2800" dirty="0" err="1">
                          <a:effectLst/>
                        </a:rPr>
                        <a:t>pemberian</a:t>
                      </a:r>
                      <a:r>
                        <a:rPr lang="en-US" sz="2800" dirty="0">
                          <a:effectLst/>
                        </a:rPr>
                        <a:t> mentor </a:t>
                      </a:r>
                      <a:r>
                        <a:rPr lang="en-US" sz="2800" dirty="0" err="1">
                          <a:effectLst/>
                        </a:rPr>
                        <a:t>bg</a:t>
                      </a:r>
                      <a:r>
                        <a:rPr lang="en-US" sz="2800" dirty="0">
                          <a:effectLst/>
                        </a:rPr>
                        <a:t> </a:t>
                      </a:r>
                      <a:r>
                        <a:rPr lang="en-US" sz="2800" dirty="0" err="1">
                          <a:effectLst/>
                        </a:rPr>
                        <a:t>tenaga</a:t>
                      </a:r>
                      <a:r>
                        <a:rPr lang="en-US" sz="2800" dirty="0">
                          <a:effectLst/>
                        </a:rPr>
                        <a:t> </a:t>
                      </a:r>
                      <a:r>
                        <a:rPr lang="en-US" sz="2800" dirty="0" err="1">
                          <a:effectLst/>
                        </a:rPr>
                        <a:t>baru</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a:effectLst/>
                        </a:rPr>
                        <a:t>Copy </a:t>
                      </a:r>
                      <a:r>
                        <a:rPr lang="en-US" sz="2800" dirty="0" err="1">
                          <a:effectLst/>
                        </a:rPr>
                        <a:t>dan</a:t>
                      </a:r>
                      <a:r>
                        <a:rPr lang="en-US" sz="2800" dirty="0">
                          <a:effectLst/>
                        </a:rPr>
                        <a:t> </a:t>
                      </a:r>
                      <a:r>
                        <a:rPr lang="en-US" sz="2800" dirty="0" err="1">
                          <a:effectLst/>
                        </a:rPr>
                        <a:t>konfirmasi</a:t>
                      </a:r>
                      <a:r>
                        <a:rPr lang="en-US" sz="2800" dirty="0">
                          <a:effectLst/>
                        </a:rPr>
                        <a:t> </a:t>
                      </a:r>
                      <a:r>
                        <a:rPr lang="en-US" sz="2800" dirty="0" err="1">
                          <a:effectLst/>
                        </a:rPr>
                        <a:t>tertulis</a:t>
                      </a:r>
                      <a:r>
                        <a:rPr lang="en-US" sz="2800" dirty="0">
                          <a:effectLst/>
                        </a:rPr>
                        <a:t> </a:t>
                      </a:r>
                      <a:r>
                        <a:rPr lang="en-US" sz="2800" dirty="0" err="1">
                          <a:effectLst/>
                        </a:rPr>
                        <a:t>mengenai</a:t>
                      </a:r>
                      <a:r>
                        <a:rPr lang="en-US" sz="2800" dirty="0">
                          <a:effectLst/>
                        </a:rPr>
                        <a:t> </a:t>
                      </a:r>
                      <a:r>
                        <a:rPr lang="en-US" sz="2800" dirty="0" err="1">
                          <a:effectLst/>
                        </a:rPr>
                        <a:t>independensi</a:t>
                      </a:r>
                      <a:r>
                        <a:rPr lang="en-US" sz="2800" dirty="0">
                          <a:effectLst/>
                        </a:rPr>
                        <a:t> </a:t>
                      </a:r>
                      <a:r>
                        <a:rPr lang="en-US" sz="2800" dirty="0" err="1">
                          <a:effectLst/>
                        </a:rPr>
                        <a:t>staf</a:t>
                      </a:r>
                      <a:r>
                        <a:rPr lang="en-US" sz="2800" dirty="0">
                          <a:effectLst/>
                        </a:rPr>
                        <a:t> </a:t>
                      </a:r>
                      <a:r>
                        <a:rPr lang="en-US" sz="2800" dirty="0" err="1">
                          <a:effectLst/>
                        </a:rPr>
                        <a:t>baru</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Bukti</a:t>
                      </a:r>
                      <a:r>
                        <a:rPr lang="en-US" sz="2800" dirty="0">
                          <a:effectLst/>
                        </a:rPr>
                        <a:t> </a:t>
                      </a:r>
                      <a:r>
                        <a:rPr lang="en-US" sz="2800" dirty="0" err="1">
                          <a:effectLst/>
                        </a:rPr>
                        <a:t>Penilaian</a:t>
                      </a:r>
                      <a:r>
                        <a:rPr lang="en-US" sz="2800" dirty="0">
                          <a:effectLst/>
                        </a:rPr>
                        <a:t> </a:t>
                      </a:r>
                      <a:r>
                        <a:rPr lang="en-US" sz="2800" dirty="0" err="1">
                          <a:effectLst/>
                        </a:rPr>
                        <a:t>staf</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a:effectLst/>
                        </a:rPr>
                        <a:t>Staff scheduling</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Tanggal</a:t>
                      </a:r>
                      <a:r>
                        <a:rPr lang="en-US" sz="2800" dirty="0">
                          <a:effectLst/>
                        </a:rPr>
                        <a:t> </a:t>
                      </a:r>
                      <a:r>
                        <a:rPr lang="en-US" sz="2800" dirty="0" err="1">
                          <a:effectLst/>
                        </a:rPr>
                        <a:t>pelatihan</a:t>
                      </a:r>
                      <a:r>
                        <a:rPr lang="en-US" sz="2800" dirty="0">
                          <a:effectLst/>
                        </a:rPr>
                        <a:t> internal &amp; </a:t>
                      </a:r>
                      <a:r>
                        <a:rPr lang="en-US" sz="2800" dirty="0" err="1">
                          <a:effectLst/>
                        </a:rPr>
                        <a:t>eksternal</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Rincian</a:t>
                      </a:r>
                      <a:r>
                        <a:rPr lang="en-US" sz="2800" dirty="0">
                          <a:effectLst/>
                        </a:rPr>
                        <a:t> </a:t>
                      </a:r>
                      <a:r>
                        <a:rPr lang="en-US" sz="2800" dirty="0" err="1">
                          <a:effectLst/>
                        </a:rPr>
                        <a:t>tindakan</a:t>
                      </a:r>
                      <a:r>
                        <a:rPr lang="en-US" sz="2800" dirty="0">
                          <a:effectLst/>
                        </a:rPr>
                        <a:t> discipliner</a:t>
                      </a:r>
                      <a:endParaRPr lang="en-US" sz="2400" dirty="0">
                        <a:effectLst/>
                        <a:latin typeface="Calibri"/>
                        <a:ea typeface="Calibri"/>
                        <a:cs typeface="Times New Roman"/>
                      </a:endParaRPr>
                    </a:p>
                  </a:txBody>
                  <a:tcPr marL="50892" marR="50892" marT="0" marB="0"/>
                </a:tc>
              </a:tr>
            </a:tbl>
          </a:graphicData>
        </a:graphic>
      </p:graphicFrame>
      <p:sp>
        <p:nvSpPr>
          <p:cNvPr id="5" name="Rectangle 1"/>
          <p:cNvSpPr>
            <a:spLocks noChangeArrowheads="1"/>
          </p:cNvSpPr>
          <p:nvPr/>
        </p:nvSpPr>
        <p:spPr bwMode="auto">
          <a:xfrm>
            <a:off x="6774189" y="1666488"/>
            <a:ext cx="22794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457450" algn="l"/>
              </a:tabLst>
            </a:pPr>
            <a:r>
              <a:rPr kumimoji="0" lang="en-US" sz="1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2407009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Aspek-aspek</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QC yang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perlu</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didokumentasikan</a:t>
            </a:r>
            <a:r>
              <a:rPr kumimoji="0" lang="en-US" sz="6000" b="0" i="0" u="none" strike="noStrike" cap="none" normalizeH="0" baseline="0" dirty="0" smtClean="0">
                <a:ln>
                  <a:noFill/>
                </a:ln>
                <a:solidFill>
                  <a:schemeClr val="tx1"/>
                </a:solidFill>
                <a:effectLst/>
                <a:latin typeface="Arial" pitchFamily="34" charset="0"/>
                <a:cs typeface="Arial" pitchFamily="34" charset="0"/>
              </a:rPr>
              <a:t/>
            </a:r>
            <a:br>
              <a:rPr kumimoji="0" lang="en-US" sz="6000" b="0" i="0" u="none" strike="noStrike" cap="none" normalizeH="0" baseline="0" dirty="0" smtClean="0">
                <a:ln>
                  <a:noFill/>
                </a:ln>
                <a:solidFill>
                  <a:schemeClr val="tx1"/>
                </a:solidFill>
                <a:effectLst/>
                <a:latin typeface="Arial" pitchFamily="34" charset="0"/>
                <a:cs typeface="Arial"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30004058"/>
              </p:ext>
            </p:extLst>
          </p:nvPr>
        </p:nvGraphicFramePr>
        <p:xfrm>
          <a:off x="685800" y="1524000"/>
          <a:ext cx="7543800" cy="4907280"/>
        </p:xfrm>
        <a:graphic>
          <a:graphicData uri="http://schemas.openxmlformats.org/drawingml/2006/table">
            <a:tbl>
              <a:tblPr firstRow="1" firstCol="1" bandRow="1">
                <a:tableStyleId>{5C22544A-7EE6-4342-B048-85BDC9FD1C3A}</a:tableStyleId>
              </a:tblPr>
              <a:tblGrid>
                <a:gridCol w="7543800"/>
              </a:tblGrid>
              <a:tr h="1471645">
                <a:tc>
                  <a:txBody>
                    <a:bodyPr/>
                    <a:lstStyle/>
                    <a:p>
                      <a:pPr marL="0" marR="0">
                        <a:lnSpc>
                          <a:spcPct val="115000"/>
                        </a:lnSpc>
                        <a:spcBef>
                          <a:spcPts val="0"/>
                        </a:spcBef>
                        <a:spcAft>
                          <a:spcPts val="0"/>
                        </a:spcAft>
                        <a:tabLst>
                          <a:tab pos="2457450" algn="l"/>
                        </a:tabLst>
                      </a:pPr>
                      <a:r>
                        <a:rPr lang="en-US" sz="2800" dirty="0" err="1">
                          <a:effectLst/>
                        </a:rPr>
                        <a:t>Pengelolaan</a:t>
                      </a:r>
                      <a:r>
                        <a:rPr lang="en-US" sz="2800" dirty="0">
                          <a:effectLst/>
                        </a:rPr>
                        <a:t> </a:t>
                      </a:r>
                      <a:r>
                        <a:rPr lang="en-US" sz="2800" dirty="0" err="1">
                          <a:effectLst/>
                        </a:rPr>
                        <a:t>Penugasan</a:t>
                      </a:r>
                      <a:r>
                        <a:rPr lang="en-US" sz="2800" dirty="0">
                          <a:effectLst/>
                        </a:rPr>
                        <a:t> :</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Tgl</a:t>
                      </a:r>
                      <a:r>
                        <a:rPr lang="en-US" sz="2800" dirty="0">
                          <a:effectLst/>
                        </a:rPr>
                        <a:t> </a:t>
                      </a:r>
                      <a:r>
                        <a:rPr lang="en-US" sz="2800" dirty="0" err="1">
                          <a:effectLst/>
                        </a:rPr>
                        <a:t>pertemuan</a:t>
                      </a:r>
                      <a:r>
                        <a:rPr lang="en-US" sz="2800" dirty="0">
                          <a:effectLst/>
                        </a:rPr>
                        <a:t> </a:t>
                      </a:r>
                      <a:r>
                        <a:rPr lang="en-US" sz="2800" dirty="0" err="1">
                          <a:effectLst/>
                        </a:rPr>
                        <a:t>tim</a:t>
                      </a:r>
                      <a:r>
                        <a:rPr lang="en-US" sz="2800" dirty="0">
                          <a:effectLst/>
                        </a:rPr>
                        <a:t> </a:t>
                      </a:r>
                      <a:r>
                        <a:rPr lang="en-US" sz="2800" dirty="0" err="1">
                          <a:effectLst/>
                        </a:rPr>
                        <a:t>mengenai</a:t>
                      </a:r>
                      <a:r>
                        <a:rPr lang="en-US" sz="2800" dirty="0">
                          <a:effectLst/>
                        </a:rPr>
                        <a:t> audit plan</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a:effectLst/>
                        </a:rPr>
                        <a:t>File </a:t>
                      </a:r>
                      <a:r>
                        <a:rPr lang="en-US" sz="2800" dirty="0" err="1">
                          <a:effectLst/>
                        </a:rPr>
                        <a:t>apa</a:t>
                      </a:r>
                      <a:r>
                        <a:rPr lang="en-US" sz="2800" dirty="0">
                          <a:effectLst/>
                        </a:rPr>
                        <a:t> </a:t>
                      </a:r>
                      <a:r>
                        <a:rPr lang="en-US" sz="2800" dirty="0" err="1">
                          <a:effectLst/>
                        </a:rPr>
                        <a:t>aja</a:t>
                      </a:r>
                      <a:r>
                        <a:rPr lang="en-US" sz="2800" dirty="0">
                          <a:effectLst/>
                        </a:rPr>
                        <a:t> yang </a:t>
                      </a:r>
                      <a:r>
                        <a:rPr lang="en-US" sz="2800" dirty="0" err="1">
                          <a:effectLst/>
                        </a:rPr>
                        <a:t>hrs</a:t>
                      </a:r>
                      <a:r>
                        <a:rPr lang="en-US" sz="2800" dirty="0">
                          <a:effectLst/>
                        </a:rPr>
                        <a:t> </a:t>
                      </a:r>
                      <a:r>
                        <a:rPr lang="en-US" sz="2800" dirty="0" err="1">
                          <a:effectLst/>
                        </a:rPr>
                        <a:t>dipersiapkan</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Alasan</a:t>
                      </a:r>
                      <a:r>
                        <a:rPr lang="en-US" sz="2800" dirty="0">
                          <a:effectLst/>
                        </a:rPr>
                        <a:t> </a:t>
                      </a:r>
                      <a:r>
                        <a:rPr lang="en-US" sz="2800" dirty="0" err="1">
                          <a:effectLst/>
                        </a:rPr>
                        <a:t>thd</a:t>
                      </a:r>
                      <a:r>
                        <a:rPr lang="en-US" sz="2800" dirty="0">
                          <a:effectLst/>
                        </a:rPr>
                        <a:t> </a:t>
                      </a:r>
                      <a:r>
                        <a:rPr lang="en-US" sz="2800" dirty="0" err="1">
                          <a:effectLst/>
                        </a:rPr>
                        <a:t>penyimpangan</a:t>
                      </a:r>
                      <a:r>
                        <a:rPr lang="en-US" sz="2800" dirty="0">
                          <a:effectLst/>
                        </a:rPr>
                        <a:t> </a:t>
                      </a:r>
                      <a:r>
                        <a:rPr lang="en-US" sz="2800" dirty="0" err="1">
                          <a:effectLst/>
                        </a:rPr>
                        <a:t>dalam</a:t>
                      </a:r>
                      <a:r>
                        <a:rPr lang="en-US" sz="2800" dirty="0">
                          <a:effectLst/>
                        </a:rPr>
                        <a:t> </a:t>
                      </a:r>
                      <a:r>
                        <a:rPr lang="en-US" sz="2800" dirty="0" err="1">
                          <a:effectLst/>
                        </a:rPr>
                        <a:t>menerapkan</a:t>
                      </a:r>
                      <a:r>
                        <a:rPr lang="en-US" sz="2800" dirty="0">
                          <a:effectLst/>
                        </a:rPr>
                        <a:t> </a:t>
                      </a:r>
                      <a:r>
                        <a:rPr lang="en-US" sz="2800" dirty="0" err="1">
                          <a:effectLst/>
                        </a:rPr>
                        <a:t>ketentuan</a:t>
                      </a:r>
                      <a:r>
                        <a:rPr lang="en-US" sz="2800" dirty="0">
                          <a:effectLst/>
                        </a:rPr>
                        <a:t> ISA </a:t>
                      </a:r>
                      <a:r>
                        <a:rPr lang="en-US" sz="2800" dirty="0" err="1">
                          <a:effectLst/>
                        </a:rPr>
                        <a:t>dan</a:t>
                      </a:r>
                      <a:r>
                        <a:rPr lang="en-US" sz="2800" dirty="0">
                          <a:effectLst/>
                        </a:rPr>
                        <a:t> </a:t>
                      </a:r>
                      <a:r>
                        <a:rPr lang="en-US" sz="2800" dirty="0" err="1">
                          <a:effectLst/>
                        </a:rPr>
                        <a:t>prosedur</a:t>
                      </a:r>
                      <a:r>
                        <a:rPr lang="en-US" sz="2800" dirty="0">
                          <a:effectLst/>
                        </a:rPr>
                        <a:t> alternative yang </a:t>
                      </a:r>
                      <a:r>
                        <a:rPr lang="en-US" sz="2800" dirty="0" err="1">
                          <a:effectLst/>
                        </a:rPr>
                        <a:t>dilakukan</a:t>
                      </a:r>
                      <a:r>
                        <a:rPr lang="en-US" sz="2800" dirty="0">
                          <a:effectLst/>
                        </a:rPr>
                        <a:t> </a:t>
                      </a:r>
                      <a:r>
                        <a:rPr lang="en-US" sz="2800" dirty="0" err="1">
                          <a:effectLst/>
                        </a:rPr>
                        <a:t>untuk</a:t>
                      </a:r>
                      <a:r>
                        <a:rPr lang="en-US" sz="2800" dirty="0">
                          <a:effectLst/>
                        </a:rPr>
                        <a:t> </a:t>
                      </a:r>
                      <a:r>
                        <a:rPr lang="en-US" sz="2800" dirty="0" err="1">
                          <a:effectLst/>
                        </a:rPr>
                        <a:t>mencapai</a:t>
                      </a:r>
                      <a:r>
                        <a:rPr lang="en-US" sz="2800" dirty="0">
                          <a:effectLst/>
                        </a:rPr>
                        <a:t> </a:t>
                      </a:r>
                      <a:r>
                        <a:rPr lang="en-US" sz="2800" dirty="0" err="1">
                          <a:effectLst/>
                        </a:rPr>
                        <a:t>tujuan</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Rincian</a:t>
                      </a:r>
                      <a:r>
                        <a:rPr lang="en-US" sz="2800" dirty="0">
                          <a:effectLst/>
                        </a:rPr>
                        <a:t> </a:t>
                      </a:r>
                      <a:r>
                        <a:rPr lang="en-US" sz="2800" dirty="0" err="1">
                          <a:effectLst/>
                        </a:rPr>
                        <a:t>konsul</a:t>
                      </a:r>
                      <a:r>
                        <a:rPr lang="en-US" sz="2800" dirty="0">
                          <a:effectLst/>
                        </a:rPr>
                        <a:t> dg </a:t>
                      </a:r>
                      <a:r>
                        <a:rPr lang="en-US" sz="2800" dirty="0" err="1">
                          <a:effectLst/>
                        </a:rPr>
                        <a:t>pihak</a:t>
                      </a:r>
                      <a:r>
                        <a:rPr lang="en-US" sz="2800" dirty="0">
                          <a:effectLst/>
                        </a:rPr>
                        <a:t> lain</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Alasan</a:t>
                      </a:r>
                      <a:r>
                        <a:rPr lang="en-US" sz="2800" dirty="0">
                          <a:effectLst/>
                        </a:rPr>
                        <a:t> </a:t>
                      </a:r>
                      <a:r>
                        <a:rPr lang="en-US" sz="2800" dirty="0" err="1">
                          <a:effectLst/>
                        </a:rPr>
                        <a:t>penundaan</a:t>
                      </a:r>
                      <a:r>
                        <a:rPr lang="en-US" sz="2800" dirty="0">
                          <a:effectLst/>
                        </a:rPr>
                        <a:t> </a:t>
                      </a:r>
                      <a:r>
                        <a:rPr lang="en-US" sz="2800" dirty="0" err="1">
                          <a:effectLst/>
                        </a:rPr>
                        <a:t>penugasan</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Pemberian</a:t>
                      </a:r>
                      <a:r>
                        <a:rPr lang="en-US" sz="2800" dirty="0">
                          <a:effectLst/>
                        </a:rPr>
                        <a:t> </a:t>
                      </a:r>
                      <a:r>
                        <a:rPr lang="en-US" sz="2800" dirty="0" err="1">
                          <a:effectLst/>
                        </a:rPr>
                        <a:t>tanggal</a:t>
                      </a:r>
                      <a:r>
                        <a:rPr lang="en-US" sz="2800" dirty="0">
                          <a:effectLst/>
                        </a:rPr>
                        <a:t> </a:t>
                      </a:r>
                      <a:r>
                        <a:rPr lang="en-US" sz="2800" dirty="0" err="1">
                          <a:effectLst/>
                        </a:rPr>
                        <a:t>laporan</a:t>
                      </a:r>
                      <a:r>
                        <a:rPr lang="en-US" sz="2800" dirty="0">
                          <a:effectLst/>
                        </a:rPr>
                        <a:t> audit &amp; </a:t>
                      </a:r>
                      <a:r>
                        <a:rPr lang="en-US" sz="2800" dirty="0" err="1">
                          <a:effectLst/>
                        </a:rPr>
                        <a:t>kepatuhan</a:t>
                      </a:r>
                      <a:endParaRPr lang="en-US" sz="2400" dirty="0">
                        <a:effectLst/>
                      </a:endParaRPr>
                    </a:p>
                    <a:p>
                      <a:pPr marL="342900" marR="0" lvl="0" indent="-342900">
                        <a:lnSpc>
                          <a:spcPct val="115000"/>
                        </a:lnSpc>
                        <a:spcBef>
                          <a:spcPts val="0"/>
                        </a:spcBef>
                        <a:spcAft>
                          <a:spcPts val="0"/>
                        </a:spcAft>
                        <a:buFont typeface="Symbol"/>
                        <a:buChar char=""/>
                        <a:tabLst>
                          <a:tab pos="2457450" algn="l"/>
                        </a:tabLst>
                      </a:pPr>
                      <a:r>
                        <a:rPr lang="en-US" sz="2800" dirty="0" err="1">
                          <a:effectLst/>
                        </a:rPr>
                        <a:t>Bagaimana</a:t>
                      </a:r>
                      <a:r>
                        <a:rPr lang="en-US" sz="2800" dirty="0">
                          <a:effectLst/>
                        </a:rPr>
                        <a:t> </a:t>
                      </a:r>
                      <a:r>
                        <a:rPr lang="en-US" sz="2800" dirty="0" err="1">
                          <a:effectLst/>
                        </a:rPr>
                        <a:t>komentar</a:t>
                      </a:r>
                      <a:r>
                        <a:rPr lang="en-US" sz="2800" dirty="0">
                          <a:effectLst/>
                        </a:rPr>
                        <a:t> </a:t>
                      </a:r>
                      <a:r>
                        <a:rPr lang="en-US" sz="2800" dirty="0" err="1">
                          <a:effectLst/>
                        </a:rPr>
                        <a:t>pemantau</a:t>
                      </a:r>
                      <a:r>
                        <a:rPr lang="en-US" sz="2800" dirty="0">
                          <a:effectLst/>
                        </a:rPr>
                        <a:t> </a:t>
                      </a:r>
                      <a:r>
                        <a:rPr lang="en-US" sz="2800" dirty="0" err="1">
                          <a:effectLst/>
                        </a:rPr>
                        <a:t>ditanggapi</a:t>
                      </a:r>
                      <a:endParaRPr lang="en-US" sz="2400" dirty="0">
                        <a:effectLst/>
                        <a:latin typeface="Calibri"/>
                        <a:ea typeface="Calibri"/>
                        <a:cs typeface="Times New Roman"/>
                      </a:endParaRPr>
                    </a:p>
                  </a:txBody>
                  <a:tcPr marL="50892" marR="50892" marT="0" marB="0"/>
                </a:tc>
              </a:tr>
            </a:tbl>
          </a:graphicData>
        </a:graphic>
      </p:graphicFrame>
      <p:sp>
        <p:nvSpPr>
          <p:cNvPr id="5" name="Rectangle 1"/>
          <p:cNvSpPr>
            <a:spLocks noChangeArrowheads="1"/>
          </p:cNvSpPr>
          <p:nvPr/>
        </p:nvSpPr>
        <p:spPr bwMode="auto">
          <a:xfrm>
            <a:off x="6774189" y="1666488"/>
            <a:ext cx="22794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457450" algn="l"/>
              </a:tabLst>
            </a:pPr>
            <a:r>
              <a:rPr kumimoji="0" lang="en-US" sz="1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2407009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fontAlgn="base">
              <a:spcAft>
                <a:spcPct val="0"/>
              </a:spcAft>
              <a:tabLst>
                <a:tab pos="2457450" algn="l"/>
              </a:tabLst>
            </a:pP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Kegiatan</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Pengendalian</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 PDCA (Plan Do Check Act)</a:t>
            </a:r>
            <a:endParaRPr kumimoji="0" lang="en-US" sz="60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34925553"/>
              </p:ext>
            </p:extLst>
          </p:nvPr>
        </p:nvGraphicFramePr>
        <p:xfrm>
          <a:off x="685800" y="1600200"/>
          <a:ext cx="7917180" cy="4907280"/>
        </p:xfrm>
        <a:graphic>
          <a:graphicData uri="http://schemas.openxmlformats.org/drawingml/2006/table">
            <a:tbl>
              <a:tblPr firstRow="1" firstCol="1" bandRow="1">
                <a:tableStyleId>{5C22544A-7EE6-4342-B048-85BDC9FD1C3A}</a:tableStyleId>
              </a:tblPr>
              <a:tblGrid>
                <a:gridCol w="1354255"/>
                <a:gridCol w="6562925"/>
              </a:tblGrid>
              <a:tr h="620482">
                <a:tc>
                  <a:txBody>
                    <a:bodyPr/>
                    <a:lstStyle/>
                    <a:p>
                      <a:pPr marL="0" marR="0" algn="just">
                        <a:lnSpc>
                          <a:spcPct val="115000"/>
                        </a:lnSpc>
                        <a:spcBef>
                          <a:spcPts val="0"/>
                        </a:spcBef>
                        <a:spcAft>
                          <a:spcPts val="0"/>
                        </a:spcAft>
                        <a:tabLst>
                          <a:tab pos="2457450" algn="l"/>
                        </a:tabLst>
                      </a:pPr>
                      <a:r>
                        <a:rPr lang="en-US" sz="4000" dirty="0">
                          <a:effectLst/>
                        </a:rPr>
                        <a:t>Plan</a:t>
                      </a:r>
                      <a:endParaRPr lang="en-US" sz="3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tabLst>
                          <a:tab pos="2457450" algn="l"/>
                        </a:tabLst>
                      </a:pPr>
                      <a:r>
                        <a:rPr lang="en-US" sz="4000">
                          <a:effectLst/>
                        </a:rPr>
                        <a:t>Tetapkan tujuan dan proses QC</a:t>
                      </a:r>
                      <a:endParaRPr lang="en-US" sz="3600">
                        <a:effectLst/>
                        <a:latin typeface="Calibri"/>
                        <a:ea typeface="Calibri"/>
                        <a:cs typeface="Times New Roman"/>
                      </a:endParaRPr>
                    </a:p>
                  </a:txBody>
                  <a:tcPr marL="68580" marR="68580" marT="0" marB="0"/>
                </a:tc>
              </a:tr>
              <a:tr h="620482">
                <a:tc>
                  <a:txBody>
                    <a:bodyPr/>
                    <a:lstStyle/>
                    <a:p>
                      <a:pPr marL="0" marR="0" algn="just">
                        <a:lnSpc>
                          <a:spcPct val="115000"/>
                        </a:lnSpc>
                        <a:spcBef>
                          <a:spcPts val="0"/>
                        </a:spcBef>
                        <a:spcAft>
                          <a:spcPts val="0"/>
                        </a:spcAft>
                        <a:tabLst>
                          <a:tab pos="2457450" algn="l"/>
                        </a:tabLst>
                      </a:pPr>
                      <a:r>
                        <a:rPr lang="en-US" sz="4000" dirty="0">
                          <a:effectLst/>
                        </a:rPr>
                        <a:t>Do</a:t>
                      </a:r>
                      <a:endParaRPr lang="en-US" sz="3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tabLst>
                          <a:tab pos="2457450" algn="l"/>
                        </a:tabLst>
                      </a:pPr>
                      <a:r>
                        <a:rPr lang="en-US" sz="4000">
                          <a:effectLst/>
                        </a:rPr>
                        <a:t>Implementasi proses baru</a:t>
                      </a:r>
                      <a:endParaRPr lang="en-US" sz="3600">
                        <a:effectLst/>
                        <a:latin typeface="Calibri"/>
                        <a:ea typeface="Calibri"/>
                        <a:cs typeface="Times New Roman"/>
                      </a:endParaRPr>
                    </a:p>
                  </a:txBody>
                  <a:tcPr marL="68580" marR="68580" marT="0" marB="0"/>
                </a:tc>
              </a:tr>
              <a:tr h="620482">
                <a:tc>
                  <a:txBody>
                    <a:bodyPr/>
                    <a:lstStyle/>
                    <a:p>
                      <a:pPr marL="0" marR="0" algn="just">
                        <a:lnSpc>
                          <a:spcPct val="115000"/>
                        </a:lnSpc>
                        <a:spcBef>
                          <a:spcPts val="0"/>
                        </a:spcBef>
                        <a:spcAft>
                          <a:spcPts val="0"/>
                        </a:spcAft>
                        <a:tabLst>
                          <a:tab pos="2457450" algn="l"/>
                        </a:tabLst>
                      </a:pPr>
                      <a:r>
                        <a:rPr lang="en-US" sz="4000" dirty="0">
                          <a:effectLst/>
                        </a:rPr>
                        <a:t>Check</a:t>
                      </a:r>
                      <a:endParaRPr lang="en-US" sz="3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tabLst>
                          <a:tab pos="2457450" algn="l"/>
                        </a:tabLst>
                      </a:pPr>
                      <a:r>
                        <a:rPr lang="en-US" sz="4000">
                          <a:effectLst/>
                        </a:rPr>
                        <a:t>Ukur proses baru. Bandingkan dg ekspektasi</a:t>
                      </a:r>
                      <a:endParaRPr lang="en-US" sz="3600">
                        <a:effectLst/>
                        <a:latin typeface="Calibri"/>
                        <a:ea typeface="Calibri"/>
                        <a:cs typeface="Times New Roman"/>
                      </a:endParaRPr>
                    </a:p>
                  </a:txBody>
                  <a:tcPr marL="68580" marR="68580" marT="0" marB="0"/>
                </a:tc>
              </a:tr>
              <a:tr h="620482">
                <a:tc>
                  <a:txBody>
                    <a:bodyPr/>
                    <a:lstStyle/>
                    <a:p>
                      <a:pPr marL="0" marR="0" algn="just">
                        <a:lnSpc>
                          <a:spcPct val="115000"/>
                        </a:lnSpc>
                        <a:spcBef>
                          <a:spcPts val="0"/>
                        </a:spcBef>
                        <a:spcAft>
                          <a:spcPts val="0"/>
                        </a:spcAft>
                        <a:tabLst>
                          <a:tab pos="2457450" algn="l"/>
                        </a:tabLst>
                      </a:pPr>
                      <a:r>
                        <a:rPr lang="en-US" sz="4000" dirty="0">
                          <a:effectLst/>
                        </a:rPr>
                        <a:t>Act</a:t>
                      </a:r>
                      <a:endParaRPr lang="en-US" sz="3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tabLst>
                          <a:tab pos="2457450" algn="l"/>
                        </a:tabLst>
                      </a:pPr>
                      <a:r>
                        <a:rPr lang="en-US" sz="4000" dirty="0" err="1">
                          <a:effectLst/>
                        </a:rPr>
                        <a:t>Analisa</a:t>
                      </a:r>
                      <a:r>
                        <a:rPr lang="en-US" sz="4000" dirty="0">
                          <a:effectLst/>
                        </a:rPr>
                        <a:t> </a:t>
                      </a:r>
                      <a:r>
                        <a:rPr lang="en-US" sz="4000" dirty="0" err="1">
                          <a:effectLst/>
                        </a:rPr>
                        <a:t>perbedaan</a:t>
                      </a:r>
                      <a:r>
                        <a:rPr lang="en-US" sz="4000" dirty="0">
                          <a:effectLst/>
                        </a:rPr>
                        <a:t> &amp; </a:t>
                      </a:r>
                      <a:r>
                        <a:rPr lang="en-US" sz="4000" dirty="0" err="1">
                          <a:effectLst/>
                        </a:rPr>
                        <a:t>jelaskan</a:t>
                      </a:r>
                      <a:r>
                        <a:rPr lang="en-US" sz="4000" dirty="0">
                          <a:effectLst/>
                        </a:rPr>
                        <a:t> </a:t>
                      </a:r>
                      <a:r>
                        <a:rPr lang="en-US" sz="4000" dirty="0" err="1">
                          <a:effectLst/>
                        </a:rPr>
                        <a:t>perbedaannya</a:t>
                      </a:r>
                      <a:r>
                        <a:rPr lang="en-US" sz="4000" dirty="0">
                          <a:effectLst/>
                        </a:rPr>
                        <a:t>. </a:t>
                      </a:r>
                      <a:endParaRPr lang="en-US" sz="36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8771282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Pemantauan</a:t>
            </a:r>
            <a:r>
              <a:rPr lang="en-US" b="1" dirty="0" smtClean="0"/>
              <a:t> :</a:t>
            </a:r>
            <a:endParaRPr lang="en-US" dirty="0"/>
          </a:p>
        </p:txBody>
      </p:sp>
      <p:sp>
        <p:nvSpPr>
          <p:cNvPr id="3" name="Content Placeholder 2"/>
          <p:cNvSpPr>
            <a:spLocks noGrp="1"/>
          </p:cNvSpPr>
          <p:nvPr>
            <p:ph idx="1"/>
          </p:nvPr>
        </p:nvSpPr>
        <p:spPr/>
        <p:txBody>
          <a:bodyPr/>
          <a:lstStyle/>
          <a:p>
            <a:pPr lvl="0"/>
            <a:r>
              <a:rPr lang="en-US" b="1" dirty="0" err="1" smtClean="0"/>
              <a:t>Pemantauan</a:t>
            </a:r>
            <a:r>
              <a:rPr lang="en-US" b="1" dirty="0" smtClean="0"/>
              <a:t> </a:t>
            </a:r>
            <a:r>
              <a:rPr lang="en-US" b="1" dirty="0" err="1"/>
              <a:t>Berjalan</a:t>
            </a:r>
            <a:endParaRPr lang="en-US" dirty="0"/>
          </a:p>
          <a:p>
            <a:pPr lvl="0"/>
            <a:r>
              <a:rPr lang="en-US" b="1" dirty="0" err="1"/>
              <a:t>Inspeksi</a:t>
            </a:r>
            <a:r>
              <a:rPr lang="en-US" b="1" dirty="0"/>
              <a:t> File</a:t>
            </a:r>
            <a:endParaRPr lang="en-US" dirty="0"/>
          </a:p>
          <a:p>
            <a:pPr marL="0" indent="0">
              <a:buNone/>
            </a:pPr>
            <a:endParaRPr lang="en-US" dirty="0"/>
          </a:p>
        </p:txBody>
      </p:sp>
    </p:spTree>
    <p:extLst>
      <p:ext uri="{BB962C8B-B14F-4D97-AF65-F5344CB8AC3E}">
        <p14:creationId xmlns:p14="http://schemas.microsoft.com/office/powerpoint/2010/main" val="2211557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PENGENDALIAN INTERN</a:t>
            </a:r>
            <a:endParaRPr lang="en-US" dirty="0"/>
          </a:p>
        </p:txBody>
      </p:sp>
      <p:sp>
        <p:nvSpPr>
          <p:cNvPr id="3" name="Content Placeholder 2"/>
          <p:cNvSpPr>
            <a:spLocks noGrp="1"/>
          </p:cNvSpPr>
          <p:nvPr>
            <p:ph idx="1"/>
          </p:nvPr>
        </p:nvSpPr>
        <p:spPr/>
        <p:txBody>
          <a:bodyPr>
            <a:normAutofit/>
          </a:bodyPr>
          <a:lstStyle/>
          <a:p>
            <a:r>
              <a:rPr lang="en-US" b="1" dirty="0" err="1" smtClean="0"/>
              <a:t>Tujuan</a:t>
            </a:r>
            <a:r>
              <a:rPr lang="en-US" b="1" dirty="0" smtClean="0"/>
              <a:t> </a:t>
            </a:r>
            <a:r>
              <a:rPr lang="en-US" b="1" dirty="0"/>
              <a:t>:</a:t>
            </a:r>
            <a:endParaRPr lang="en-US" dirty="0"/>
          </a:p>
          <a:p>
            <a:pPr lvl="0"/>
            <a:r>
              <a:rPr lang="en-US" dirty="0" err="1"/>
              <a:t>Strategis</a:t>
            </a:r>
            <a:r>
              <a:rPr lang="en-US" dirty="0"/>
              <a:t>, </a:t>
            </a:r>
            <a:r>
              <a:rPr lang="en-US" dirty="0" err="1"/>
              <a:t>sasaran-sasaran</a:t>
            </a:r>
            <a:r>
              <a:rPr lang="en-US" dirty="0"/>
              <a:t> </a:t>
            </a:r>
            <a:r>
              <a:rPr lang="en-US" dirty="0" err="1"/>
              <a:t>utama</a:t>
            </a:r>
            <a:r>
              <a:rPr lang="en-US" dirty="0"/>
              <a:t> yang </a:t>
            </a:r>
            <a:r>
              <a:rPr lang="en-US" dirty="0" err="1"/>
              <a:t>mendukung</a:t>
            </a:r>
            <a:r>
              <a:rPr lang="en-US" dirty="0"/>
              <a:t> </a:t>
            </a:r>
            <a:r>
              <a:rPr lang="en-US" dirty="0" err="1"/>
              <a:t>misi</a:t>
            </a:r>
            <a:r>
              <a:rPr lang="en-US" dirty="0"/>
              <a:t> </a:t>
            </a:r>
            <a:r>
              <a:rPr lang="en-US" dirty="0" err="1"/>
              <a:t>entitas</a:t>
            </a:r>
            <a:endParaRPr lang="en-US" dirty="0"/>
          </a:p>
          <a:p>
            <a:pPr lvl="0"/>
            <a:r>
              <a:rPr lang="en-US" dirty="0" err="1"/>
              <a:t>Pelaporan</a:t>
            </a:r>
            <a:r>
              <a:rPr lang="en-US" dirty="0"/>
              <a:t> </a:t>
            </a:r>
            <a:r>
              <a:rPr lang="en-US" dirty="0" err="1"/>
              <a:t>keuangan</a:t>
            </a:r>
            <a:r>
              <a:rPr lang="en-US" dirty="0"/>
              <a:t> ( PI </a:t>
            </a:r>
            <a:r>
              <a:rPr lang="en-US" dirty="0" err="1"/>
              <a:t>atas</a:t>
            </a:r>
            <a:r>
              <a:rPr lang="en-US" dirty="0"/>
              <a:t> LK)</a:t>
            </a:r>
          </a:p>
          <a:p>
            <a:pPr lvl="0"/>
            <a:r>
              <a:rPr lang="en-US" dirty="0" err="1"/>
              <a:t>Operasi</a:t>
            </a:r>
            <a:r>
              <a:rPr lang="en-US" dirty="0"/>
              <a:t> (</a:t>
            </a:r>
            <a:r>
              <a:rPr lang="en-US" dirty="0" err="1"/>
              <a:t>Pengendalian</a:t>
            </a:r>
            <a:r>
              <a:rPr lang="en-US" dirty="0"/>
              <a:t> </a:t>
            </a:r>
            <a:r>
              <a:rPr lang="en-US" dirty="0" err="1"/>
              <a:t>operasional</a:t>
            </a:r>
            <a:r>
              <a:rPr lang="en-US" dirty="0"/>
              <a:t>)</a:t>
            </a:r>
          </a:p>
          <a:p>
            <a:pPr lvl="0"/>
            <a:r>
              <a:rPr lang="en-US" dirty="0" err="1"/>
              <a:t>Kepatuhan</a:t>
            </a:r>
            <a:r>
              <a:rPr lang="en-US" dirty="0"/>
              <a:t> </a:t>
            </a:r>
            <a:r>
              <a:rPr lang="en-US" dirty="0" err="1"/>
              <a:t>terhadap</a:t>
            </a:r>
            <a:r>
              <a:rPr lang="en-US" dirty="0"/>
              <a:t> hokum &amp; </a:t>
            </a:r>
            <a:r>
              <a:rPr lang="en-US" dirty="0" err="1"/>
              <a:t>ketentuan</a:t>
            </a:r>
            <a:r>
              <a:rPr lang="en-US" dirty="0"/>
              <a:t> </a:t>
            </a:r>
            <a:r>
              <a:rPr lang="en-US" dirty="0" err="1"/>
              <a:t>perundang-undangan</a:t>
            </a:r>
            <a:endParaRPr lang="en-US" dirty="0"/>
          </a:p>
          <a:p>
            <a:endParaRPr lang="en-US" dirty="0"/>
          </a:p>
          <a:p>
            <a:pPr marL="0" indent="0">
              <a:buNone/>
            </a:pPr>
            <a:endParaRPr lang="en-US" dirty="0"/>
          </a:p>
        </p:txBody>
      </p:sp>
    </p:spTree>
    <p:extLst>
      <p:ext uri="{BB962C8B-B14F-4D97-AF65-F5344CB8AC3E}">
        <p14:creationId xmlns:p14="http://schemas.microsoft.com/office/powerpoint/2010/main" val="30551168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fontAlgn="base">
              <a:spcAft>
                <a:spcPct val="0"/>
              </a:spcAft>
              <a:tabLst>
                <a:tab pos="609600" algn="l"/>
              </a:tabLst>
            </a:pPr>
            <a:r>
              <a:rPr kumimoji="0" lang="en-U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KOMPONEN PENGENDALIAN  INTERN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145752"/>
              </p:ext>
            </p:extLst>
          </p:nvPr>
        </p:nvGraphicFramePr>
        <p:xfrm>
          <a:off x="457200" y="1447800"/>
          <a:ext cx="8000999" cy="4754880"/>
        </p:xfrm>
        <a:graphic>
          <a:graphicData uri="http://schemas.openxmlformats.org/drawingml/2006/table">
            <a:tbl>
              <a:tblPr firstRow="1" firstCol="1" bandRow="1">
                <a:tableStyleId>{5C22544A-7EE6-4342-B048-85BDC9FD1C3A}</a:tableStyleId>
              </a:tblPr>
              <a:tblGrid>
                <a:gridCol w="2583584"/>
                <a:gridCol w="5417415"/>
              </a:tblGrid>
              <a:tr h="168768">
                <a:tc>
                  <a:txBody>
                    <a:bodyPr/>
                    <a:lstStyle/>
                    <a:p>
                      <a:pPr marL="0" marR="0" algn="ctr">
                        <a:spcBef>
                          <a:spcPts val="0"/>
                        </a:spcBef>
                        <a:spcAft>
                          <a:spcPts val="0"/>
                        </a:spcAft>
                      </a:pPr>
                      <a:r>
                        <a:rPr lang="en-US" sz="2400" dirty="0">
                          <a:effectLst/>
                        </a:rPr>
                        <a:t>Unsur2 PI</a:t>
                      </a:r>
                      <a:endParaRPr lang="en-US" sz="1800" dirty="0">
                        <a:effectLst/>
                        <a:latin typeface="Calibri"/>
                        <a:ea typeface="Calibri"/>
                        <a:cs typeface="Times New Roman"/>
                      </a:endParaRPr>
                    </a:p>
                  </a:txBody>
                  <a:tcPr marL="50165" marR="50165" marT="0" marB="0"/>
                </a:tc>
                <a:tc>
                  <a:txBody>
                    <a:bodyPr/>
                    <a:lstStyle/>
                    <a:p>
                      <a:pPr marL="0" marR="0" algn="ctr">
                        <a:spcBef>
                          <a:spcPts val="0"/>
                        </a:spcBef>
                        <a:spcAft>
                          <a:spcPts val="0"/>
                        </a:spcAft>
                      </a:pPr>
                      <a:r>
                        <a:rPr lang="en-US" sz="2400">
                          <a:effectLst/>
                        </a:rPr>
                        <a:t> </a:t>
                      </a:r>
                      <a:endParaRPr lang="en-US" sz="1800">
                        <a:effectLst/>
                        <a:latin typeface="Calibri"/>
                        <a:ea typeface="Calibri"/>
                        <a:cs typeface="Times New Roman"/>
                      </a:endParaRPr>
                    </a:p>
                  </a:txBody>
                  <a:tcPr marL="50165" marR="50165" marT="0" marB="0"/>
                </a:tc>
              </a:tr>
              <a:tr h="675071">
                <a:tc>
                  <a:txBody>
                    <a:bodyPr/>
                    <a:lstStyle/>
                    <a:p>
                      <a:pPr marL="0" marR="0">
                        <a:spcBef>
                          <a:spcPts val="0"/>
                        </a:spcBef>
                        <a:spcAft>
                          <a:spcPts val="0"/>
                        </a:spcAft>
                      </a:pPr>
                      <a:r>
                        <a:rPr lang="en-US" sz="2400" dirty="0">
                          <a:effectLst/>
                        </a:rPr>
                        <a:t>Control </a:t>
                      </a:r>
                      <a:r>
                        <a:rPr lang="en-US" sz="2400" dirty="0" err="1">
                          <a:effectLst/>
                        </a:rPr>
                        <a:t>Environmenmentt</a:t>
                      </a:r>
                      <a:endParaRPr lang="en-US" sz="1800" dirty="0">
                        <a:effectLst/>
                        <a:latin typeface="Calibri"/>
                        <a:ea typeface="Calibri"/>
                        <a:cs typeface="Times New Roman"/>
                      </a:endParaRPr>
                    </a:p>
                  </a:txBody>
                  <a:tcPr marL="50165" marR="50165" marT="0" marB="0"/>
                </a:tc>
                <a:tc>
                  <a:txBody>
                    <a:bodyPr/>
                    <a:lstStyle/>
                    <a:p>
                      <a:pPr marL="342900" marR="0" lvl="0" indent="-342900">
                        <a:spcBef>
                          <a:spcPts val="0"/>
                        </a:spcBef>
                        <a:spcAft>
                          <a:spcPts val="0"/>
                        </a:spcAft>
                        <a:buFont typeface="Symbol"/>
                        <a:buChar char=""/>
                      </a:pPr>
                      <a:r>
                        <a:rPr lang="en-US" sz="2400">
                          <a:effectLst/>
                        </a:rPr>
                        <a:t>Menciptakan dan mempertahankan budaya jujur dan perilaku etis</a:t>
                      </a:r>
                      <a:endParaRPr lang="en-US" sz="1800">
                        <a:effectLst/>
                      </a:endParaRPr>
                    </a:p>
                    <a:p>
                      <a:pPr marL="342900" marR="0" lvl="0" indent="-342900">
                        <a:spcBef>
                          <a:spcPts val="0"/>
                        </a:spcBef>
                        <a:spcAft>
                          <a:spcPts val="0"/>
                        </a:spcAft>
                        <a:buFont typeface="Symbol"/>
                        <a:buChar char=""/>
                      </a:pPr>
                      <a:r>
                        <a:rPr lang="en-US" sz="2400">
                          <a:effectLst/>
                        </a:rPr>
                        <a:t>Kekuatan unsur PI memberikan landasan kuat untuk komponen PI lain</a:t>
                      </a:r>
                      <a:endParaRPr lang="en-US" sz="1800">
                        <a:effectLst/>
                        <a:latin typeface="Calibri"/>
                        <a:ea typeface="Calibri"/>
                        <a:cs typeface="Times New Roman"/>
                      </a:endParaRPr>
                    </a:p>
                  </a:txBody>
                  <a:tcPr marL="50165" marR="50165" marT="0" marB="0"/>
                </a:tc>
              </a:tr>
              <a:tr h="1181374">
                <a:tc>
                  <a:txBody>
                    <a:bodyPr/>
                    <a:lstStyle/>
                    <a:p>
                      <a:pPr marL="0" marR="0">
                        <a:spcBef>
                          <a:spcPts val="0"/>
                        </a:spcBef>
                        <a:spcAft>
                          <a:spcPts val="0"/>
                        </a:spcAft>
                      </a:pPr>
                      <a:r>
                        <a:rPr lang="en-US" sz="2400" dirty="0">
                          <a:effectLst/>
                        </a:rPr>
                        <a:t>Risk Assessment</a:t>
                      </a:r>
                      <a:endParaRPr lang="en-US" sz="1800" dirty="0">
                        <a:effectLst/>
                        <a:latin typeface="Calibri"/>
                        <a:ea typeface="Calibri"/>
                        <a:cs typeface="Times New Roman"/>
                      </a:endParaRPr>
                    </a:p>
                  </a:txBody>
                  <a:tcPr marL="50165" marR="50165" marT="0" marB="0"/>
                </a:tc>
                <a:tc>
                  <a:txBody>
                    <a:bodyPr/>
                    <a:lstStyle/>
                    <a:p>
                      <a:pPr marL="342900" marR="0" lvl="0" indent="-342900">
                        <a:spcBef>
                          <a:spcPts val="0"/>
                        </a:spcBef>
                        <a:spcAft>
                          <a:spcPts val="0"/>
                        </a:spcAft>
                        <a:buFont typeface="Symbol"/>
                        <a:buChar char=""/>
                        <a:tabLst>
                          <a:tab pos="609600" algn="l"/>
                        </a:tabLst>
                      </a:pPr>
                      <a:r>
                        <a:rPr lang="en-US" sz="2400" dirty="0" err="1">
                          <a:effectLst/>
                        </a:rPr>
                        <a:t>Komunikasi</a:t>
                      </a:r>
                      <a:endParaRPr lang="en-US" sz="1800" dirty="0">
                        <a:effectLst/>
                      </a:endParaRPr>
                    </a:p>
                    <a:p>
                      <a:pPr marL="342900" marR="0" lvl="0" indent="-342900">
                        <a:spcBef>
                          <a:spcPts val="0"/>
                        </a:spcBef>
                        <a:spcAft>
                          <a:spcPts val="0"/>
                        </a:spcAft>
                        <a:buFont typeface="Symbol"/>
                        <a:buChar char=""/>
                        <a:tabLst>
                          <a:tab pos="609600" algn="l"/>
                        </a:tabLst>
                      </a:pPr>
                      <a:r>
                        <a:rPr lang="en-US" sz="2400" dirty="0" err="1">
                          <a:effectLst/>
                        </a:rPr>
                        <a:t>Komitmen</a:t>
                      </a:r>
                      <a:endParaRPr lang="en-US" sz="1800" dirty="0">
                        <a:effectLst/>
                      </a:endParaRPr>
                    </a:p>
                    <a:p>
                      <a:pPr marL="342900" marR="0" lvl="0" indent="-342900">
                        <a:spcBef>
                          <a:spcPts val="0"/>
                        </a:spcBef>
                        <a:spcAft>
                          <a:spcPts val="0"/>
                        </a:spcAft>
                        <a:buFont typeface="Symbol"/>
                        <a:buChar char=""/>
                        <a:tabLst>
                          <a:tab pos="609600" algn="l"/>
                        </a:tabLst>
                      </a:pPr>
                      <a:r>
                        <a:rPr lang="en-US" sz="2400" dirty="0" err="1">
                          <a:effectLst/>
                        </a:rPr>
                        <a:t>Independensi</a:t>
                      </a:r>
                      <a:endParaRPr lang="en-US" sz="1800" dirty="0">
                        <a:effectLst/>
                      </a:endParaRPr>
                    </a:p>
                    <a:p>
                      <a:pPr marL="342900" marR="0" lvl="0" indent="-342900">
                        <a:spcBef>
                          <a:spcPts val="0"/>
                        </a:spcBef>
                        <a:spcAft>
                          <a:spcPts val="0"/>
                        </a:spcAft>
                        <a:buFont typeface="Symbol"/>
                        <a:buChar char=""/>
                        <a:tabLst>
                          <a:tab pos="609600" algn="l"/>
                        </a:tabLst>
                      </a:pPr>
                      <a:r>
                        <a:rPr lang="en-US" sz="2400" dirty="0" err="1">
                          <a:effectLst/>
                        </a:rPr>
                        <a:t>Kepemimpinan</a:t>
                      </a:r>
                      <a:r>
                        <a:rPr lang="en-US" sz="2400" dirty="0">
                          <a:effectLst/>
                        </a:rPr>
                        <a:t> </a:t>
                      </a:r>
                      <a:r>
                        <a:rPr lang="en-US" sz="2400" dirty="0" err="1">
                          <a:effectLst/>
                        </a:rPr>
                        <a:t>dalam</a:t>
                      </a:r>
                      <a:r>
                        <a:rPr lang="en-US" sz="2400" dirty="0">
                          <a:effectLst/>
                        </a:rPr>
                        <a:t> </a:t>
                      </a:r>
                      <a:r>
                        <a:rPr lang="en-US" sz="2400" dirty="0" err="1">
                          <a:effectLst/>
                        </a:rPr>
                        <a:t>mengelola</a:t>
                      </a:r>
                      <a:r>
                        <a:rPr lang="en-US" sz="2400" dirty="0">
                          <a:effectLst/>
                        </a:rPr>
                        <a:t> </a:t>
                      </a:r>
                      <a:r>
                        <a:rPr lang="en-US" sz="2400" dirty="0" err="1">
                          <a:effectLst/>
                        </a:rPr>
                        <a:t>risiko</a:t>
                      </a:r>
                      <a:r>
                        <a:rPr lang="en-US" sz="2400" dirty="0">
                          <a:effectLst/>
                        </a:rPr>
                        <a:t> </a:t>
                      </a:r>
                      <a:r>
                        <a:rPr lang="en-US" sz="2400" dirty="0" err="1">
                          <a:effectLst/>
                        </a:rPr>
                        <a:t>bisnis</a:t>
                      </a:r>
                      <a:endParaRPr lang="en-US" sz="1800" dirty="0">
                        <a:effectLst/>
                      </a:endParaRPr>
                    </a:p>
                    <a:p>
                      <a:pPr marL="342900" marR="0" lvl="0" indent="-342900">
                        <a:spcBef>
                          <a:spcPts val="0"/>
                        </a:spcBef>
                        <a:spcAft>
                          <a:spcPts val="0"/>
                        </a:spcAft>
                        <a:buFont typeface="Symbol"/>
                        <a:buChar char=""/>
                        <a:tabLst>
                          <a:tab pos="609600" algn="l"/>
                        </a:tabLst>
                      </a:pPr>
                      <a:r>
                        <a:rPr lang="en-US" sz="2400" dirty="0" err="1">
                          <a:effectLst/>
                        </a:rPr>
                        <a:t>Struktur</a:t>
                      </a:r>
                      <a:r>
                        <a:rPr lang="en-US" sz="2400" dirty="0">
                          <a:effectLst/>
                        </a:rPr>
                        <a:t> </a:t>
                      </a:r>
                      <a:r>
                        <a:rPr lang="en-US" sz="2400" dirty="0" err="1">
                          <a:effectLst/>
                        </a:rPr>
                        <a:t>Organisasi</a:t>
                      </a:r>
                      <a:endParaRPr lang="en-US" sz="1800" dirty="0">
                        <a:effectLst/>
                      </a:endParaRPr>
                    </a:p>
                    <a:p>
                      <a:pPr marL="342900" marR="0" lvl="0" indent="-342900">
                        <a:spcBef>
                          <a:spcPts val="0"/>
                        </a:spcBef>
                        <a:spcAft>
                          <a:spcPts val="0"/>
                        </a:spcAft>
                        <a:buFont typeface="Symbol"/>
                        <a:buChar char=""/>
                        <a:tabLst>
                          <a:tab pos="609600" algn="l"/>
                        </a:tabLst>
                      </a:pPr>
                      <a:r>
                        <a:rPr lang="en-US" sz="2400" dirty="0">
                          <a:effectLst/>
                        </a:rPr>
                        <a:t>Job </a:t>
                      </a:r>
                      <a:r>
                        <a:rPr lang="en-US" sz="2400" dirty="0" err="1">
                          <a:effectLst/>
                        </a:rPr>
                        <a:t>diskripsinya</a:t>
                      </a:r>
                      <a:endParaRPr lang="en-US" sz="1800" dirty="0">
                        <a:effectLst/>
                      </a:endParaRPr>
                    </a:p>
                    <a:p>
                      <a:pPr marL="342900" marR="0" lvl="0" indent="-342900">
                        <a:spcBef>
                          <a:spcPts val="0"/>
                        </a:spcBef>
                        <a:spcAft>
                          <a:spcPts val="0"/>
                        </a:spcAft>
                        <a:buFont typeface="Symbol"/>
                        <a:buChar char=""/>
                        <a:tabLst>
                          <a:tab pos="609600" algn="l"/>
                        </a:tabLst>
                      </a:pPr>
                      <a:r>
                        <a:rPr lang="en-US" sz="2400" dirty="0" err="1">
                          <a:effectLst/>
                        </a:rPr>
                        <a:t>Kebijakan</a:t>
                      </a:r>
                      <a:r>
                        <a:rPr lang="en-US" sz="2400" dirty="0">
                          <a:effectLst/>
                        </a:rPr>
                        <a:t> &amp; </a:t>
                      </a:r>
                      <a:r>
                        <a:rPr lang="en-US" sz="2400" dirty="0" err="1">
                          <a:effectLst/>
                        </a:rPr>
                        <a:t>prosedur</a:t>
                      </a:r>
                      <a:r>
                        <a:rPr lang="en-US" sz="2400" dirty="0">
                          <a:effectLst/>
                        </a:rPr>
                        <a:t>  SDM</a:t>
                      </a:r>
                      <a:endParaRPr lang="en-US" sz="1800" dirty="0">
                        <a:effectLst/>
                        <a:latin typeface="Calibri"/>
                        <a:ea typeface="Calibri"/>
                        <a:cs typeface="Times New Roman"/>
                      </a:endParaRPr>
                    </a:p>
                  </a:txBody>
                  <a:tcPr marL="50165" marR="50165" marT="0" marB="0"/>
                </a:tc>
              </a:tr>
            </a:tbl>
          </a:graphicData>
        </a:graphic>
      </p:graphicFrame>
    </p:spTree>
    <p:extLst>
      <p:ext uri="{BB962C8B-B14F-4D97-AF65-F5344CB8AC3E}">
        <p14:creationId xmlns:p14="http://schemas.microsoft.com/office/powerpoint/2010/main" val="36074480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fontAlgn="base">
              <a:spcAft>
                <a:spcPct val="0"/>
              </a:spcAft>
              <a:tabLst>
                <a:tab pos="609600" algn="l"/>
              </a:tabLst>
            </a:pPr>
            <a:r>
              <a:rPr kumimoji="0" lang="en-U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KOMPONEN PENGENDALIAN  INTERN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52670220"/>
              </p:ext>
            </p:extLst>
          </p:nvPr>
        </p:nvGraphicFramePr>
        <p:xfrm>
          <a:off x="609600" y="1675851"/>
          <a:ext cx="7772399" cy="5120640"/>
        </p:xfrm>
        <a:graphic>
          <a:graphicData uri="http://schemas.openxmlformats.org/drawingml/2006/table">
            <a:tbl>
              <a:tblPr firstRow="1" firstCol="1" bandRow="1">
                <a:tableStyleId>{5C22544A-7EE6-4342-B048-85BDC9FD1C3A}</a:tableStyleId>
              </a:tblPr>
              <a:tblGrid>
                <a:gridCol w="2509768"/>
                <a:gridCol w="5262631"/>
              </a:tblGrid>
              <a:tr h="151851">
                <a:tc>
                  <a:txBody>
                    <a:bodyPr/>
                    <a:lstStyle/>
                    <a:p>
                      <a:pPr marL="0" marR="0" algn="ctr">
                        <a:spcBef>
                          <a:spcPts val="0"/>
                        </a:spcBef>
                        <a:spcAft>
                          <a:spcPts val="0"/>
                        </a:spcAft>
                      </a:pPr>
                      <a:r>
                        <a:rPr lang="en-US" sz="2800" dirty="0">
                          <a:effectLst/>
                        </a:rPr>
                        <a:t>Unsur2 PI</a:t>
                      </a:r>
                      <a:endParaRPr lang="en-US" sz="2000" dirty="0">
                        <a:effectLst/>
                        <a:latin typeface="Calibri"/>
                        <a:ea typeface="Calibri"/>
                        <a:cs typeface="Times New Roman"/>
                      </a:endParaRPr>
                    </a:p>
                  </a:txBody>
                  <a:tcPr marL="50165" marR="50165" marT="0" marB="0"/>
                </a:tc>
                <a:tc>
                  <a:txBody>
                    <a:bodyPr/>
                    <a:lstStyle/>
                    <a:p>
                      <a:pPr marL="0" marR="0" algn="ctr">
                        <a:spcBef>
                          <a:spcPts val="0"/>
                        </a:spcBef>
                        <a:spcAft>
                          <a:spcPts val="0"/>
                        </a:spcAft>
                      </a:pPr>
                      <a:r>
                        <a:rPr lang="en-US" sz="2800">
                          <a:effectLst/>
                        </a:rPr>
                        <a:t> </a:t>
                      </a:r>
                      <a:endParaRPr lang="en-US" sz="2000">
                        <a:effectLst/>
                        <a:latin typeface="Calibri"/>
                        <a:ea typeface="Calibri"/>
                        <a:cs typeface="Times New Roman"/>
                      </a:endParaRPr>
                    </a:p>
                  </a:txBody>
                  <a:tcPr marL="50165" marR="50165" marT="0" marB="0"/>
                </a:tc>
              </a:tr>
              <a:tr h="1176559">
                <a:tc>
                  <a:txBody>
                    <a:bodyPr/>
                    <a:lstStyle/>
                    <a:p>
                      <a:pPr marL="0" marR="0">
                        <a:spcBef>
                          <a:spcPts val="0"/>
                        </a:spcBef>
                        <a:spcAft>
                          <a:spcPts val="0"/>
                        </a:spcAft>
                      </a:pPr>
                      <a:r>
                        <a:rPr lang="en-US" sz="2800" dirty="0" err="1">
                          <a:effectLst/>
                        </a:rPr>
                        <a:t>Informasi</a:t>
                      </a:r>
                      <a:r>
                        <a:rPr lang="en-US" sz="2800" dirty="0">
                          <a:effectLst/>
                        </a:rPr>
                        <a:t> system</a:t>
                      </a:r>
                      <a:endParaRPr lang="en-US" sz="2000" dirty="0">
                        <a:effectLst/>
                        <a:latin typeface="Calibri"/>
                        <a:ea typeface="Calibri"/>
                        <a:cs typeface="Times New Roman"/>
                      </a:endParaRPr>
                    </a:p>
                  </a:txBody>
                  <a:tcPr marL="50165" marR="50165" marT="0" marB="0"/>
                </a:tc>
                <a:tc>
                  <a:txBody>
                    <a:bodyPr/>
                    <a:lstStyle/>
                    <a:p>
                      <a:pPr marL="342900" marR="0" lvl="0" indent="-342900">
                        <a:spcBef>
                          <a:spcPts val="0"/>
                        </a:spcBef>
                        <a:spcAft>
                          <a:spcPts val="0"/>
                        </a:spcAft>
                        <a:buFont typeface="Symbol"/>
                        <a:buChar char=""/>
                      </a:pPr>
                      <a:r>
                        <a:rPr lang="en-US" sz="2800" dirty="0" err="1">
                          <a:effectLst/>
                        </a:rPr>
                        <a:t>Sistem</a:t>
                      </a:r>
                      <a:r>
                        <a:rPr lang="en-US" sz="2800" dirty="0">
                          <a:effectLst/>
                        </a:rPr>
                        <a:t> </a:t>
                      </a:r>
                      <a:r>
                        <a:rPr lang="en-US" sz="2800" dirty="0" err="1">
                          <a:effectLst/>
                        </a:rPr>
                        <a:t>jenis</a:t>
                      </a:r>
                      <a:r>
                        <a:rPr lang="en-US" sz="2800" dirty="0">
                          <a:effectLst/>
                        </a:rPr>
                        <a:t> </a:t>
                      </a:r>
                      <a:r>
                        <a:rPr lang="en-US" sz="2800" dirty="0" err="1">
                          <a:effectLst/>
                        </a:rPr>
                        <a:t>transaksi</a:t>
                      </a:r>
                      <a:endParaRPr lang="en-US" sz="2000" dirty="0">
                        <a:effectLst/>
                      </a:endParaRPr>
                    </a:p>
                    <a:p>
                      <a:pPr marL="342900" marR="0" lvl="0" indent="-342900">
                        <a:spcBef>
                          <a:spcPts val="0"/>
                        </a:spcBef>
                        <a:spcAft>
                          <a:spcPts val="0"/>
                        </a:spcAft>
                        <a:buFont typeface="Symbol"/>
                        <a:buChar char=""/>
                      </a:pPr>
                      <a:r>
                        <a:rPr lang="en-US" sz="2800" dirty="0" err="1">
                          <a:effectLst/>
                        </a:rPr>
                        <a:t>Sistem</a:t>
                      </a:r>
                      <a:r>
                        <a:rPr lang="en-US" sz="2800" dirty="0">
                          <a:effectLst/>
                        </a:rPr>
                        <a:t> IT</a:t>
                      </a:r>
                      <a:endParaRPr lang="en-US" sz="2000" dirty="0">
                        <a:effectLst/>
                      </a:endParaRPr>
                    </a:p>
                    <a:p>
                      <a:pPr marL="342900" marR="0" lvl="0" indent="-342900">
                        <a:spcBef>
                          <a:spcPts val="0"/>
                        </a:spcBef>
                        <a:spcAft>
                          <a:spcPts val="0"/>
                        </a:spcAft>
                        <a:buFont typeface="Symbol"/>
                        <a:buChar char=""/>
                      </a:pPr>
                      <a:r>
                        <a:rPr lang="en-US" sz="2800" dirty="0" err="1">
                          <a:effectLst/>
                        </a:rPr>
                        <a:t>Catatan</a:t>
                      </a:r>
                      <a:r>
                        <a:rPr lang="en-US" sz="2800" dirty="0">
                          <a:effectLst/>
                        </a:rPr>
                        <a:t> </a:t>
                      </a:r>
                      <a:r>
                        <a:rPr lang="en-US" sz="2800" dirty="0" err="1">
                          <a:effectLst/>
                        </a:rPr>
                        <a:t>akuntansi</a:t>
                      </a:r>
                      <a:r>
                        <a:rPr lang="en-US" sz="2800" dirty="0">
                          <a:effectLst/>
                        </a:rPr>
                        <a:t> </a:t>
                      </a:r>
                      <a:r>
                        <a:rPr lang="en-US" sz="2800" dirty="0" err="1">
                          <a:effectLst/>
                        </a:rPr>
                        <a:t>mendukung</a:t>
                      </a:r>
                      <a:r>
                        <a:rPr lang="en-US" sz="2800" dirty="0">
                          <a:effectLst/>
                        </a:rPr>
                        <a:t> </a:t>
                      </a:r>
                      <a:r>
                        <a:rPr lang="en-US" sz="2800" dirty="0" err="1">
                          <a:effectLst/>
                        </a:rPr>
                        <a:t>informasi</a:t>
                      </a:r>
                      <a:endParaRPr lang="en-US" sz="2000" dirty="0">
                        <a:effectLst/>
                      </a:endParaRPr>
                    </a:p>
                    <a:p>
                      <a:pPr marL="342900" marR="0" lvl="0" indent="-342900">
                        <a:spcBef>
                          <a:spcPts val="0"/>
                        </a:spcBef>
                        <a:spcAft>
                          <a:spcPts val="0"/>
                        </a:spcAft>
                        <a:buFont typeface="Symbol"/>
                        <a:buChar char=""/>
                      </a:pPr>
                      <a:r>
                        <a:rPr lang="en-US" sz="2800" dirty="0" err="1">
                          <a:effectLst/>
                        </a:rPr>
                        <a:t>Merekam</a:t>
                      </a:r>
                      <a:r>
                        <a:rPr lang="en-US" sz="2800" dirty="0">
                          <a:effectLst/>
                        </a:rPr>
                        <a:t> </a:t>
                      </a:r>
                      <a:r>
                        <a:rPr lang="en-US" sz="2800" dirty="0" err="1">
                          <a:effectLst/>
                        </a:rPr>
                        <a:t>peristiwa</a:t>
                      </a:r>
                      <a:r>
                        <a:rPr lang="en-US" sz="2800" dirty="0">
                          <a:effectLst/>
                        </a:rPr>
                        <a:t> </a:t>
                      </a:r>
                      <a:r>
                        <a:rPr lang="en-US" sz="2800" dirty="0" err="1">
                          <a:effectLst/>
                        </a:rPr>
                        <a:t>diluar</a:t>
                      </a:r>
                      <a:r>
                        <a:rPr lang="en-US" sz="2800" dirty="0">
                          <a:effectLst/>
                        </a:rPr>
                        <a:t> </a:t>
                      </a:r>
                      <a:r>
                        <a:rPr lang="en-US" sz="2800" dirty="0" err="1">
                          <a:effectLst/>
                        </a:rPr>
                        <a:t>transaksi</a:t>
                      </a:r>
                      <a:r>
                        <a:rPr lang="en-US" sz="2800" dirty="0">
                          <a:effectLst/>
                        </a:rPr>
                        <a:t> </a:t>
                      </a:r>
                      <a:r>
                        <a:rPr lang="en-US" sz="2800" dirty="0" err="1">
                          <a:effectLst/>
                        </a:rPr>
                        <a:t>penting</a:t>
                      </a:r>
                      <a:r>
                        <a:rPr lang="en-US" sz="2800" dirty="0">
                          <a:effectLst/>
                        </a:rPr>
                        <a:t> </a:t>
                      </a:r>
                      <a:r>
                        <a:rPr lang="en-US" sz="2800" dirty="0" err="1">
                          <a:effectLst/>
                        </a:rPr>
                        <a:t>dalam</a:t>
                      </a:r>
                      <a:r>
                        <a:rPr lang="en-US" sz="2800" dirty="0">
                          <a:effectLst/>
                        </a:rPr>
                        <a:t> </a:t>
                      </a:r>
                      <a:r>
                        <a:rPr lang="en-US" sz="2800" dirty="0" err="1">
                          <a:effectLst/>
                        </a:rPr>
                        <a:t>laporan</a:t>
                      </a:r>
                      <a:r>
                        <a:rPr lang="en-US" sz="2800" dirty="0">
                          <a:effectLst/>
                        </a:rPr>
                        <a:t> </a:t>
                      </a:r>
                      <a:r>
                        <a:rPr lang="en-US" sz="2800" dirty="0" err="1">
                          <a:effectLst/>
                        </a:rPr>
                        <a:t>keuangan</a:t>
                      </a:r>
                      <a:endParaRPr lang="en-US" sz="2000" dirty="0">
                        <a:effectLst/>
                      </a:endParaRPr>
                    </a:p>
                    <a:p>
                      <a:pPr marL="342900" marR="0" lvl="0" indent="-342900">
                        <a:spcBef>
                          <a:spcPts val="0"/>
                        </a:spcBef>
                        <a:spcAft>
                          <a:spcPts val="0"/>
                        </a:spcAft>
                        <a:buFont typeface="Symbol"/>
                        <a:buChar char=""/>
                      </a:pPr>
                      <a:r>
                        <a:rPr lang="en-US" sz="2800" dirty="0">
                          <a:effectLst/>
                        </a:rPr>
                        <a:t>Proses </a:t>
                      </a:r>
                      <a:r>
                        <a:rPr lang="en-US" sz="2800" dirty="0" err="1">
                          <a:effectLst/>
                        </a:rPr>
                        <a:t>pelaporan</a:t>
                      </a:r>
                      <a:endParaRPr lang="en-US" sz="2000" dirty="0">
                        <a:effectLst/>
                      </a:endParaRPr>
                    </a:p>
                    <a:p>
                      <a:pPr marL="342900" marR="0" lvl="0" indent="-342900">
                        <a:spcBef>
                          <a:spcPts val="0"/>
                        </a:spcBef>
                        <a:spcAft>
                          <a:spcPts val="0"/>
                        </a:spcAft>
                        <a:buFont typeface="Symbol"/>
                        <a:buChar char=""/>
                      </a:pPr>
                      <a:r>
                        <a:rPr lang="en-US" sz="2800" dirty="0" err="1">
                          <a:effectLst/>
                        </a:rPr>
                        <a:t>Pengendalian</a:t>
                      </a:r>
                      <a:r>
                        <a:rPr lang="en-US" sz="2800" dirty="0">
                          <a:effectLst/>
                        </a:rPr>
                        <a:t> </a:t>
                      </a:r>
                      <a:r>
                        <a:rPr lang="en-US" sz="2800" dirty="0" err="1">
                          <a:effectLst/>
                        </a:rPr>
                        <a:t>jurnal</a:t>
                      </a:r>
                      <a:r>
                        <a:rPr lang="en-US" sz="2800" dirty="0">
                          <a:effectLst/>
                        </a:rPr>
                        <a:t> entry</a:t>
                      </a:r>
                      <a:endParaRPr lang="en-US" sz="2000" dirty="0">
                        <a:effectLst/>
                      </a:endParaRPr>
                    </a:p>
                    <a:p>
                      <a:pPr marL="342900" marR="0" lvl="0" indent="-342900">
                        <a:spcBef>
                          <a:spcPts val="0"/>
                        </a:spcBef>
                        <a:spcAft>
                          <a:spcPts val="0"/>
                        </a:spcAft>
                        <a:buFont typeface="Symbol"/>
                        <a:buChar char=""/>
                      </a:pPr>
                      <a:r>
                        <a:rPr lang="en-US" sz="2800" dirty="0" err="1">
                          <a:effectLst/>
                        </a:rPr>
                        <a:t>Peran</a:t>
                      </a:r>
                      <a:r>
                        <a:rPr lang="en-US" sz="2800" dirty="0">
                          <a:effectLst/>
                        </a:rPr>
                        <a:t> </a:t>
                      </a:r>
                      <a:r>
                        <a:rPr lang="en-US" sz="2800" dirty="0" err="1">
                          <a:effectLst/>
                        </a:rPr>
                        <a:t>dan</a:t>
                      </a:r>
                      <a:r>
                        <a:rPr lang="en-US" sz="2800" dirty="0">
                          <a:effectLst/>
                        </a:rPr>
                        <a:t> </a:t>
                      </a:r>
                      <a:r>
                        <a:rPr lang="en-US" sz="2800" dirty="0" err="1">
                          <a:effectLst/>
                        </a:rPr>
                        <a:t>tanggungjawab</a:t>
                      </a:r>
                      <a:r>
                        <a:rPr lang="en-US" sz="2800" dirty="0">
                          <a:effectLst/>
                        </a:rPr>
                        <a:t> </a:t>
                      </a:r>
                      <a:r>
                        <a:rPr lang="en-US" sz="2800" dirty="0" err="1">
                          <a:effectLst/>
                        </a:rPr>
                        <a:t>pelaporan</a:t>
                      </a:r>
                      <a:r>
                        <a:rPr lang="en-US" sz="2800" dirty="0">
                          <a:effectLst/>
                        </a:rPr>
                        <a:t> </a:t>
                      </a:r>
                      <a:r>
                        <a:rPr lang="en-US" sz="2800" dirty="0" err="1">
                          <a:effectLst/>
                        </a:rPr>
                        <a:t>keuangan</a:t>
                      </a:r>
                      <a:endParaRPr lang="en-US" sz="2000" dirty="0">
                        <a:effectLst/>
                        <a:latin typeface="Calibri"/>
                        <a:ea typeface="Calibri"/>
                        <a:cs typeface="Times New Roman"/>
                      </a:endParaRPr>
                    </a:p>
                  </a:txBody>
                  <a:tcPr marL="50165" marR="50165" marT="0" marB="0"/>
                </a:tc>
              </a:tr>
            </a:tbl>
          </a:graphicData>
        </a:graphic>
      </p:graphicFrame>
    </p:spTree>
    <p:extLst>
      <p:ext uri="{BB962C8B-B14F-4D97-AF65-F5344CB8AC3E}">
        <p14:creationId xmlns:p14="http://schemas.microsoft.com/office/powerpoint/2010/main" val="17454657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fontAlgn="base">
              <a:spcAft>
                <a:spcPct val="0"/>
              </a:spcAft>
              <a:tabLst>
                <a:tab pos="609600" algn="l"/>
              </a:tabLst>
            </a:pPr>
            <a:r>
              <a:rPr kumimoji="0" lang="en-U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KOMPONEN PENGENDALIAN  INTERN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26501144"/>
              </p:ext>
            </p:extLst>
          </p:nvPr>
        </p:nvGraphicFramePr>
        <p:xfrm>
          <a:off x="609600" y="1447800"/>
          <a:ext cx="7924799" cy="5120640"/>
        </p:xfrm>
        <a:graphic>
          <a:graphicData uri="http://schemas.openxmlformats.org/drawingml/2006/table">
            <a:tbl>
              <a:tblPr firstRow="1" firstCol="1" bandRow="1">
                <a:tableStyleId>{5C22544A-7EE6-4342-B048-85BDC9FD1C3A}</a:tableStyleId>
              </a:tblPr>
              <a:tblGrid>
                <a:gridCol w="2558979"/>
                <a:gridCol w="5365820"/>
              </a:tblGrid>
              <a:tr h="171308">
                <a:tc>
                  <a:txBody>
                    <a:bodyPr/>
                    <a:lstStyle/>
                    <a:p>
                      <a:pPr marL="0" marR="0" algn="ctr">
                        <a:spcBef>
                          <a:spcPts val="0"/>
                        </a:spcBef>
                        <a:spcAft>
                          <a:spcPts val="0"/>
                        </a:spcAft>
                      </a:pPr>
                      <a:r>
                        <a:rPr lang="en-US" sz="2800" dirty="0">
                          <a:effectLst/>
                        </a:rPr>
                        <a:t>Unsur2 PI</a:t>
                      </a:r>
                      <a:endParaRPr lang="en-US" sz="2000" dirty="0">
                        <a:effectLst/>
                        <a:latin typeface="Calibri"/>
                        <a:ea typeface="Calibri"/>
                        <a:cs typeface="Times New Roman"/>
                      </a:endParaRPr>
                    </a:p>
                  </a:txBody>
                  <a:tcPr marL="50165" marR="50165" marT="0" marB="0"/>
                </a:tc>
                <a:tc>
                  <a:txBody>
                    <a:bodyPr/>
                    <a:lstStyle/>
                    <a:p>
                      <a:pPr marL="0" marR="0" algn="ctr">
                        <a:spcBef>
                          <a:spcPts val="0"/>
                        </a:spcBef>
                        <a:spcAft>
                          <a:spcPts val="0"/>
                        </a:spcAft>
                      </a:pPr>
                      <a:r>
                        <a:rPr lang="en-US" sz="2800">
                          <a:effectLst/>
                        </a:rPr>
                        <a:t> </a:t>
                      </a:r>
                      <a:endParaRPr lang="en-US" sz="2000">
                        <a:effectLst/>
                        <a:latin typeface="Calibri"/>
                        <a:ea typeface="Calibri"/>
                        <a:cs typeface="Times New Roman"/>
                      </a:endParaRPr>
                    </a:p>
                  </a:txBody>
                  <a:tcPr marL="50165" marR="50165" marT="0" marB="0"/>
                </a:tc>
              </a:tr>
              <a:tr h="685231">
                <a:tc>
                  <a:txBody>
                    <a:bodyPr/>
                    <a:lstStyle/>
                    <a:p>
                      <a:pPr marL="0" marR="0">
                        <a:spcBef>
                          <a:spcPts val="0"/>
                        </a:spcBef>
                        <a:spcAft>
                          <a:spcPts val="0"/>
                        </a:spcAft>
                      </a:pPr>
                      <a:r>
                        <a:rPr lang="en-US" sz="2800" dirty="0">
                          <a:effectLst/>
                        </a:rPr>
                        <a:t>Control </a:t>
                      </a:r>
                      <a:r>
                        <a:rPr lang="en-US" sz="2800" dirty="0" err="1">
                          <a:effectLst/>
                        </a:rPr>
                        <a:t>Activitie</a:t>
                      </a:r>
                      <a:endParaRPr lang="en-US" sz="2000" dirty="0">
                        <a:effectLst/>
                        <a:latin typeface="Calibri"/>
                        <a:ea typeface="Calibri"/>
                        <a:cs typeface="Times New Roman"/>
                      </a:endParaRPr>
                    </a:p>
                  </a:txBody>
                  <a:tcPr marL="50165" marR="50165" marT="0" marB="0"/>
                </a:tc>
                <a:tc>
                  <a:txBody>
                    <a:bodyPr/>
                    <a:lstStyle/>
                    <a:p>
                      <a:pPr marL="342900" marR="0" lvl="0" indent="-342900">
                        <a:spcBef>
                          <a:spcPts val="0"/>
                        </a:spcBef>
                        <a:spcAft>
                          <a:spcPts val="0"/>
                        </a:spcAft>
                        <a:buFont typeface="Symbol"/>
                        <a:buChar char=""/>
                      </a:pPr>
                      <a:r>
                        <a:rPr lang="en-US" sz="2800">
                          <a:effectLst/>
                        </a:rPr>
                        <a:t>Kegiatan pengendalian yang relevan dengan audit</a:t>
                      </a:r>
                      <a:endParaRPr lang="en-US" sz="2000">
                        <a:effectLst/>
                      </a:endParaRPr>
                    </a:p>
                    <a:p>
                      <a:pPr marL="342900" marR="0" lvl="0" indent="-342900">
                        <a:spcBef>
                          <a:spcPts val="0"/>
                        </a:spcBef>
                        <a:spcAft>
                          <a:spcPts val="0"/>
                        </a:spcAft>
                        <a:buFont typeface="Symbol"/>
                        <a:buChar char=""/>
                      </a:pPr>
                      <a:r>
                        <a:rPr lang="en-US" sz="2800">
                          <a:effectLst/>
                        </a:rPr>
                        <a:t>Kegiatan Pengendalian entitas,</a:t>
                      </a:r>
                      <a:endParaRPr lang="en-US" sz="2000">
                        <a:effectLst/>
                      </a:endParaRPr>
                    </a:p>
                    <a:p>
                      <a:pPr marL="342900" marR="0" lvl="0" indent="-342900">
                        <a:spcBef>
                          <a:spcPts val="0"/>
                        </a:spcBef>
                        <a:spcAft>
                          <a:spcPts val="0"/>
                        </a:spcAft>
                        <a:buFont typeface="Symbol"/>
                        <a:buChar char=""/>
                      </a:pPr>
                      <a:r>
                        <a:rPr lang="en-US" sz="2800">
                          <a:effectLst/>
                        </a:rPr>
                        <a:t>Entitas menanggapi risiko</a:t>
                      </a:r>
                      <a:endParaRPr lang="en-US" sz="2000">
                        <a:effectLst/>
                        <a:latin typeface="Calibri"/>
                        <a:ea typeface="Calibri"/>
                        <a:cs typeface="Times New Roman"/>
                      </a:endParaRPr>
                    </a:p>
                  </a:txBody>
                  <a:tcPr marL="50165" marR="50165" marT="0" marB="0"/>
                </a:tc>
              </a:tr>
              <a:tr h="856538">
                <a:tc>
                  <a:txBody>
                    <a:bodyPr/>
                    <a:lstStyle/>
                    <a:p>
                      <a:pPr marL="0" marR="0">
                        <a:spcBef>
                          <a:spcPts val="0"/>
                        </a:spcBef>
                        <a:spcAft>
                          <a:spcPts val="0"/>
                        </a:spcAft>
                      </a:pPr>
                      <a:r>
                        <a:rPr lang="en-US" sz="2800" dirty="0">
                          <a:effectLst/>
                        </a:rPr>
                        <a:t>Monitoring</a:t>
                      </a:r>
                      <a:endParaRPr lang="en-US" sz="2000" dirty="0">
                        <a:effectLst/>
                        <a:latin typeface="Calibri"/>
                        <a:ea typeface="Calibri"/>
                        <a:cs typeface="Times New Roman"/>
                      </a:endParaRPr>
                    </a:p>
                  </a:txBody>
                  <a:tcPr marL="50165" marR="50165" marT="0" marB="0"/>
                </a:tc>
                <a:tc>
                  <a:txBody>
                    <a:bodyPr/>
                    <a:lstStyle/>
                    <a:p>
                      <a:pPr marL="342900" marR="0" lvl="0" indent="-342900">
                        <a:spcBef>
                          <a:spcPts val="0"/>
                        </a:spcBef>
                        <a:spcAft>
                          <a:spcPts val="0"/>
                        </a:spcAft>
                        <a:buFont typeface="Symbol"/>
                        <a:buChar char=""/>
                      </a:pPr>
                      <a:r>
                        <a:rPr lang="en-US" sz="2800" dirty="0" err="1">
                          <a:effectLst/>
                        </a:rPr>
                        <a:t>Kegiatan</a:t>
                      </a:r>
                      <a:r>
                        <a:rPr lang="en-US" sz="2800" dirty="0">
                          <a:effectLst/>
                        </a:rPr>
                        <a:t> </a:t>
                      </a:r>
                      <a:r>
                        <a:rPr lang="en-US" sz="2800" dirty="0" err="1">
                          <a:effectLst/>
                        </a:rPr>
                        <a:t>pengendalian</a:t>
                      </a:r>
                      <a:r>
                        <a:rPr lang="en-US" sz="2800" dirty="0">
                          <a:effectLst/>
                        </a:rPr>
                        <a:t> </a:t>
                      </a:r>
                      <a:r>
                        <a:rPr lang="en-US" sz="2800" dirty="0" err="1">
                          <a:effectLst/>
                        </a:rPr>
                        <a:t>relevan</a:t>
                      </a:r>
                      <a:r>
                        <a:rPr lang="en-US" sz="2800" dirty="0">
                          <a:effectLst/>
                        </a:rPr>
                        <a:t> dg audit</a:t>
                      </a:r>
                      <a:endParaRPr lang="en-US" sz="2000" dirty="0">
                        <a:effectLst/>
                      </a:endParaRPr>
                    </a:p>
                    <a:p>
                      <a:pPr marL="342900" marR="0" lvl="0" indent="-342900">
                        <a:spcBef>
                          <a:spcPts val="0"/>
                        </a:spcBef>
                        <a:spcAft>
                          <a:spcPts val="0"/>
                        </a:spcAft>
                        <a:buFont typeface="Symbol"/>
                        <a:buChar char=""/>
                      </a:pPr>
                      <a:r>
                        <a:rPr lang="en-US" sz="2800" dirty="0" err="1">
                          <a:effectLst/>
                        </a:rPr>
                        <a:t>Entitas</a:t>
                      </a:r>
                      <a:r>
                        <a:rPr lang="en-US" sz="2800" dirty="0">
                          <a:effectLst/>
                        </a:rPr>
                        <a:t> </a:t>
                      </a:r>
                      <a:r>
                        <a:rPr lang="en-US" sz="2800" dirty="0" err="1">
                          <a:effectLst/>
                        </a:rPr>
                        <a:t>mengambil</a:t>
                      </a:r>
                      <a:r>
                        <a:rPr lang="en-US" sz="2800" dirty="0">
                          <a:effectLst/>
                        </a:rPr>
                        <a:t> </a:t>
                      </a:r>
                      <a:r>
                        <a:rPr lang="en-US" sz="2800" dirty="0" err="1">
                          <a:effectLst/>
                        </a:rPr>
                        <a:t>tindakan</a:t>
                      </a:r>
                      <a:r>
                        <a:rPr lang="en-US" sz="2800" dirty="0">
                          <a:effectLst/>
                        </a:rPr>
                        <a:t> dg </a:t>
                      </a:r>
                      <a:r>
                        <a:rPr lang="en-US" sz="2800" dirty="0" err="1">
                          <a:effectLst/>
                        </a:rPr>
                        <a:t>cepat</a:t>
                      </a:r>
                      <a:r>
                        <a:rPr lang="en-US" sz="2800" dirty="0">
                          <a:effectLst/>
                        </a:rPr>
                        <a:t> </a:t>
                      </a:r>
                      <a:r>
                        <a:rPr lang="en-US" sz="2800" dirty="0" err="1">
                          <a:effectLst/>
                        </a:rPr>
                        <a:t>perbaikan</a:t>
                      </a:r>
                      <a:r>
                        <a:rPr lang="en-US" sz="2800" dirty="0">
                          <a:effectLst/>
                        </a:rPr>
                        <a:t> </a:t>
                      </a:r>
                      <a:r>
                        <a:rPr lang="en-US" sz="2800" dirty="0" err="1">
                          <a:effectLst/>
                        </a:rPr>
                        <a:t>atas</a:t>
                      </a:r>
                      <a:r>
                        <a:rPr lang="en-US" sz="2800" dirty="0">
                          <a:effectLst/>
                        </a:rPr>
                        <a:t> </a:t>
                      </a:r>
                      <a:r>
                        <a:rPr lang="en-US" sz="2800" dirty="0" err="1">
                          <a:effectLst/>
                        </a:rPr>
                        <a:t>kelemahan</a:t>
                      </a:r>
                      <a:r>
                        <a:rPr lang="en-US" sz="2800" dirty="0">
                          <a:effectLst/>
                        </a:rPr>
                        <a:t> </a:t>
                      </a:r>
                      <a:r>
                        <a:rPr lang="en-US" sz="2800" dirty="0" err="1">
                          <a:effectLst/>
                        </a:rPr>
                        <a:t>entitas</a:t>
                      </a:r>
                      <a:endParaRPr lang="en-US" sz="2000" dirty="0">
                        <a:effectLst/>
                      </a:endParaRPr>
                    </a:p>
                    <a:p>
                      <a:pPr marL="342900" marR="0" lvl="0" indent="-342900">
                        <a:spcBef>
                          <a:spcPts val="0"/>
                        </a:spcBef>
                        <a:spcAft>
                          <a:spcPts val="0"/>
                        </a:spcAft>
                        <a:buFont typeface="Symbol"/>
                        <a:buChar char=""/>
                      </a:pPr>
                      <a:r>
                        <a:rPr lang="en-US" sz="2800" dirty="0" err="1">
                          <a:effectLst/>
                        </a:rPr>
                        <a:t>Sumber</a:t>
                      </a:r>
                      <a:r>
                        <a:rPr lang="en-US" sz="2800" dirty="0">
                          <a:effectLst/>
                        </a:rPr>
                        <a:t> </a:t>
                      </a:r>
                      <a:r>
                        <a:rPr lang="en-US" sz="2800" dirty="0" err="1">
                          <a:effectLst/>
                        </a:rPr>
                        <a:t>informasi</a:t>
                      </a:r>
                      <a:r>
                        <a:rPr lang="en-US" sz="2800" dirty="0">
                          <a:effectLst/>
                        </a:rPr>
                        <a:t> </a:t>
                      </a:r>
                      <a:r>
                        <a:rPr lang="en-US" sz="2800" dirty="0" err="1">
                          <a:effectLst/>
                        </a:rPr>
                        <a:t>yg</a:t>
                      </a:r>
                      <a:r>
                        <a:rPr lang="en-US" sz="2800" dirty="0">
                          <a:effectLst/>
                        </a:rPr>
                        <a:t> </a:t>
                      </a:r>
                      <a:r>
                        <a:rPr lang="en-US" sz="2800" dirty="0" err="1">
                          <a:effectLst/>
                        </a:rPr>
                        <a:t>digunakan</a:t>
                      </a:r>
                      <a:r>
                        <a:rPr lang="en-US" sz="2800" dirty="0">
                          <a:effectLst/>
                        </a:rPr>
                        <a:t> </a:t>
                      </a:r>
                      <a:r>
                        <a:rPr lang="en-US" sz="2800" dirty="0" err="1">
                          <a:effectLst/>
                        </a:rPr>
                        <a:t>utnuk</a:t>
                      </a:r>
                      <a:r>
                        <a:rPr lang="en-US" sz="2800" dirty="0">
                          <a:effectLst/>
                        </a:rPr>
                        <a:t> </a:t>
                      </a:r>
                      <a:r>
                        <a:rPr lang="en-US" sz="2800" dirty="0" err="1">
                          <a:effectLst/>
                        </a:rPr>
                        <a:t>memantau</a:t>
                      </a:r>
                      <a:r>
                        <a:rPr lang="en-US" sz="2800" dirty="0">
                          <a:effectLst/>
                        </a:rPr>
                        <a:t> </a:t>
                      </a:r>
                      <a:r>
                        <a:rPr lang="en-US" sz="2800" dirty="0" err="1">
                          <a:effectLst/>
                        </a:rPr>
                        <a:t>kegiatan</a:t>
                      </a:r>
                      <a:endParaRPr lang="en-US" sz="2000" dirty="0">
                        <a:effectLst/>
                        <a:latin typeface="Calibri"/>
                        <a:ea typeface="Calibri"/>
                        <a:cs typeface="Times New Roman"/>
                      </a:endParaRPr>
                    </a:p>
                  </a:txBody>
                  <a:tcPr marL="50165" marR="50165" marT="0" marB="0"/>
                </a:tc>
              </a:tr>
            </a:tbl>
          </a:graphicData>
        </a:graphic>
      </p:graphicFrame>
    </p:spTree>
    <p:extLst>
      <p:ext uri="{BB962C8B-B14F-4D97-AF65-F5344CB8AC3E}">
        <p14:creationId xmlns:p14="http://schemas.microsoft.com/office/powerpoint/2010/main" val="17454657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solidFill>
                  <a:srgbClr val="7030A0"/>
                </a:solidFill>
              </a:rPr>
              <a:t>PEMBERIAN AUDIT DAN JASA TERKAIT LAIN YANG BERMUTU, SANGAT PENTING, WHY ?</a:t>
            </a:r>
            <a:endParaRPr lang="en-US" sz="3200" b="1" dirty="0">
              <a:solidFill>
                <a:srgbClr val="7030A0"/>
              </a:solidFill>
            </a:endParaRPr>
          </a:p>
        </p:txBody>
      </p:sp>
      <p:sp>
        <p:nvSpPr>
          <p:cNvPr id="3" name="Content Placeholder 2"/>
          <p:cNvSpPr>
            <a:spLocks noGrp="1"/>
          </p:cNvSpPr>
          <p:nvPr>
            <p:ph idx="1"/>
          </p:nvPr>
        </p:nvSpPr>
        <p:spPr/>
        <p:txBody>
          <a:bodyPr>
            <a:normAutofit/>
          </a:bodyPr>
          <a:lstStyle/>
          <a:p>
            <a:pPr lvl="0"/>
            <a:r>
              <a:rPr lang="en-US" b="1" dirty="0" smtClean="0">
                <a:solidFill>
                  <a:srgbClr val="0070C0"/>
                </a:solidFill>
              </a:rPr>
              <a:t>MELINDUNGAI </a:t>
            </a:r>
            <a:r>
              <a:rPr lang="en-US" b="1" dirty="0">
                <a:solidFill>
                  <a:srgbClr val="0070C0"/>
                </a:solidFill>
              </a:rPr>
              <a:t>KEPENTINGAN PUBLIK</a:t>
            </a:r>
          </a:p>
          <a:p>
            <a:pPr lvl="0"/>
            <a:r>
              <a:rPr lang="en-US" b="1" dirty="0">
                <a:solidFill>
                  <a:srgbClr val="0070C0"/>
                </a:solidFill>
              </a:rPr>
              <a:t>MEMBERIKAN KEPUASAN KEPADA KLIEN</a:t>
            </a:r>
          </a:p>
          <a:p>
            <a:pPr lvl="0"/>
            <a:r>
              <a:rPr lang="en-US" b="1" dirty="0">
                <a:solidFill>
                  <a:srgbClr val="0070C0"/>
                </a:solidFill>
              </a:rPr>
              <a:t>DELIVERING VALUE FOR MONEY (TIDAK MENIKMATI FEE YANG LAYAK APALGI TINGGI)</a:t>
            </a:r>
          </a:p>
          <a:p>
            <a:pPr lvl="0"/>
            <a:r>
              <a:rPr lang="en-US" dirty="0">
                <a:solidFill>
                  <a:srgbClr val="C00000"/>
                </a:solidFill>
              </a:rPr>
              <a:t>MEMASTIKAN KEPATUHAN TERHADAP STANDAR PROFESI</a:t>
            </a:r>
          </a:p>
          <a:p>
            <a:pPr lvl="0"/>
            <a:r>
              <a:rPr lang="en-US" dirty="0">
                <a:solidFill>
                  <a:srgbClr val="C00000"/>
                </a:solidFill>
              </a:rPr>
              <a:t>MENGEMBANGKAN DAN MEMPERTAHANKAN REPUTASI PROFESIONAL</a:t>
            </a:r>
          </a:p>
          <a:p>
            <a:pPr marL="0" indent="0">
              <a:buNone/>
            </a:pPr>
            <a:endParaRPr lang="en-US" dirty="0"/>
          </a:p>
        </p:txBody>
      </p:sp>
    </p:spTree>
    <p:extLst>
      <p:ext uri="{BB962C8B-B14F-4D97-AF65-F5344CB8AC3E}">
        <p14:creationId xmlns:p14="http://schemas.microsoft.com/office/powerpoint/2010/main" val="29800727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base">
              <a:spcAft>
                <a:spcPct val="0"/>
              </a:spcAft>
              <a:tabLst>
                <a:tab pos="2457450" algn="l"/>
              </a:tabLst>
            </a:pP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ASERSI DALAM LAPORAN KEUANGAN</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32034667"/>
              </p:ext>
            </p:extLst>
          </p:nvPr>
        </p:nvGraphicFramePr>
        <p:xfrm>
          <a:off x="457200" y="1523999"/>
          <a:ext cx="8077199" cy="4907280"/>
        </p:xfrm>
        <a:graphic>
          <a:graphicData uri="http://schemas.openxmlformats.org/drawingml/2006/table">
            <a:tbl>
              <a:tblPr firstRow="1" firstCol="1" bandRow="1">
                <a:tableStyleId>{5C22544A-7EE6-4342-B048-85BDC9FD1C3A}</a:tableStyleId>
              </a:tblPr>
              <a:tblGrid>
                <a:gridCol w="1986465"/>
                <a:gridCol w="6090734"/>
              </a:tblGrid>
              <a:tr h="111796">
                <a:tc>
                  <a:txBody>
                    <a:bodyPr/>
                    <a:lstStyle/>
                    <a:p>
                      <a:pPr marL="0" marR="0" algn="ctr">
                        <a:lnSpc>
                          <a:spcPct val="115000"/>
                        </a:lnSpc>
                        <a:spcBef>
                          <a:spcPts val="0"/>
                        </a:spcBef>
                        <a:spcAft>
                          <a:spcPts val="0"/>
                        </a:spcAft>
                        <a:tabLst>
                          <a:tab pos="2457450" algn="l"/>
                        </a:tabLst>
                      </a:pPr>
                      <a:r>
                        <a:rPr lang="en-US" sz="2800" dirty="0">
                          <a:effectLst/>
                        </a:rPr>
                        <a:t>ASERSI</a:t>
                      </a:r>
                      <a:endParaRPr lang="en-US" sz="2400" dirty="0">
                        <a:effectLst/>
                        <a:latin typeface="Calibri"/>
                        <a:ea typeface="Calibri"/>
                        <a:cs typeface="Times New Roman"/>
                      </a:endParaRPr>
                    </a:p>
                  </a:txBody>
                  <a:tcPr marL="38838" marR="38838" marT="0" marB="0"/>
                </a:tc>
                <a:tc>
                  <a:txBody>
                    <a:bodyPr/>
                    <a:lstStyle/>
                    <a:p>
                      <a:pPr marL="0" marR="0" algn="ctr">
                        <a:lnSpc>
                          <a:spcPct val="115000"/>
                        </a:lnSpc>
                        <a:spcBef>
                          <a:spcPts val="0"/>
                        </a:spcBef>
                        <a:spcAft>
                          <a:spcPts val="0"/>
                        </a:spcAft>
                        <a:tabLst>
                          <a:tab pos="2457450" algn="l"/>
                        </a:tabLst>
                      </a:pPr>
                      <a:r>
                        <a:rPr lang="en-US" sz="2800">
                          <a:effectLst/>
                        </a:rPr>
                        <a:t>PENJELASAN</a:t>
                      </a:r>
                      <a:endParaRPr lang="en-US" sz="2400">
                        <a:effectLst/>
                        <a:latin typeface="Calibri"/>
                        <a:ea typeface="Calibri"/>
                        <a:cs typeface="Times New Roman"/>
                      </a:endParaRPr>
                    </a:p>
                  </a:txBody>
                  <a:tcPr marL="38838" marR="38838" marT="0" marB="0"/>
                </a:tc>
              </a:tr>
              <a:tr h="111796">
                <a:tc gridSpan="2">
                  <a:txBody>
                    <a:bodyPr/>
                    <a:lstStyle/>
                    <a:p>
                      <a:pPr marL="0" marR="0" algn="ctr">
                        <a:lnSpc>
                          <a:spcPct val="115000"/>
                        </a:lnSpc>
                        <a:spcBef>
                          <a:spcPts val="0"/>
                        </a:spcBef>
                        <a:spcAft>
                          <a:spcPts val="0"/>
                        </a:spcAft>
                        <a:tabLst>
                          <a:tab pos="2457450" algn="l"/>
                        </a:tabLst>
                      </a:pPr>
                      <a:r>
                        <a:rPr lang="en-US" sz="2800" dirty="0" err="1">
                          <a:effectLst/>
                        </a:rPr>
                        <a:t>Asersi</a:t>
                      </a:r>
                      <a:r>
                        <a:rPr lang="en-US" sz="2800" dirty="0">
                          <a:effectLst/>
                        </a:rPr>
                        <a:t> </a:t>
                      </a:r>
                      <a:r>
                        <a:rPr lang="en-US" sz="2800" dirty="0" err="1">
                          <a:effectLst/>
                        </a:rPr>
                        <a:t>jenis</a:t>
                      </a:r>
                      <a:r>
                        <a:rPr lang="en-US" sz="2800" dirty="0">
                          <a:effectLst/>
                        </a:rPr>
                        <a:t> </a:t>
                      </a:r>
                      <a:r>
                        <a:rPr lang="en-US" sz="2800" dirty="0" err="1">
                          <a:effectLst/>
                        </a:rPr>
                        <a:t>transaksi</a:t>
                      </a:r>
                      <a:endParaRPr lang="en-US" sz="2400" dirty="0">
                        <a:effectLst/>
                        <a:latin typeface="Calibri"/>
                        <a:ea typeface="Calibri"/>
                        <a:cs typeface="Times New Roman"/>
                      </a:endParaRPr>
                    </a:p>
                  </a:txBody>
                  <a:tcPr marL="38838" marR="38838" marT="0" marB="0"/>
                </a:tc>
                <a:tc hMerge="1">
                  <a:txBody>
                    <a:bodyPr/>
                    <a:lstStyle/>
                    <a:p>
                      <a:endParaRPr lang="en-US"/>
                    </a:p>
                  </a:txBody>
                  <a:tcPr/>
                </a:tc>
              </a:tr>
              <a:tr h="111796">
                <a:tc>
                  <a:txBody>
                    <a:bodyPr/>
                    <a:lstStyle/>
                    <a:p>
                      <a:pPr marL="0" marR="0">
                        <a:lnSpc>
                          <a:spcPct val="115000"/>
                        </a:lnSpc>
                        <a:spcBef>
                          <a:spcPts val="0"/>
                        </a:spcBef>
                        <a:spcAft>
                          <a:spcPts val="0"/>
                        </a:spcAft>
                        <a:tabLst>
                          <a:tab pos="2457450" algn="l"/>
                        </a:tabLst>
                      </a:pPr>
                      <a:r>
                        <a:rPr lang="en-US" sz="2800" dirty="0">
                          <a:effectLst/>
                        </a:rPr>
                        <a:t>occurrence</a:t>
                      </a:r>
                      <a:endParaRPr lang="en-US" sz="2400" dirty="0">
                        <a:effectLst/>
                        <a:latin typeface="Calibri"/>
                        <a:ea typeface="Calibri"/>
                        <a:cs typeface="Times New Roman"/>
                      </a:endParaRPr>
                    </a:p>
                  </a:txBody>
                  <a:tcPr marL="38838" marR="38838" marT="0" marB="0"/>
                </a:tc>
                <a:tc>
                  <a:txBody>
                    <a:bodyPr/>
                    <a:lstStyle/>
                    <a:p>
                      <a:pPr marL="0" marR="0">
                        <a:lnSpc>
                          <a:spcPct val="115000"/>
                        </a:lnSpc>
                        <a:spcBef>
                          <a:spcPts val="0"/>
                        </a:spcBef>
                        <a:spcAft>
                          <a:spcPts val="0"/>
                        </a:spcAft>
                        <a:tabLst>
                          <a:tab pos="2457450" algn="l"/>
                        </a:tabLst>
                      </a:pPr>
                      <a:r>
                        <a:rPr lang="en-US" sz="2800">
                          <a:effectLst/>
                        </a:rPr>
                        <a:t>Transaksi yang sudah dicatat pd entitas ybs</a:t>
                      </a:r>
                      <a:endParaRPr lang="en-US" sz="2400">
                        <a:effectLst/>
                        <a:latin typeface="Calibri"/>
                        <a:ea typeface="Calibri"/>
                        <a:cs typeface="Times New Roman"/>
                      </a:endParaRPr>
                    </a:p>
                  </a:txBody>
                  <a:tcPr marL="38838" marR="38838" marT="0" marB="0"/>
                </a:tc>
              </a:tr>
              <a:tr h="111796">
                <a:tc>
                  <a:txBody>
                    <a:bodyPr/>
                    <a:lstStyle/>
                    <a:p>
                      <a:pPr marL="0" marR="0">
                        <a:lnSpc>
                          <a:spcPct val="115000"/>
                        </a:lnSpc>
                        <a:spcBef>
                          <a:spcPts val="0"/>
                        </a:spcBef>
                        <a:spcAft>
                          <a:spcPts val="0"/>
                        </a:spcAft>
                        <a:tabLst>
                          <a:tab pos="2457450" algn="l"/>
                        </a:tabLst>
                      </a:pPr>
                      <a:r>
                        <a:rPr lang="en-US" sz="2800" dirty="0" err="1">
                          <a:effectLst/>
                        </a:rPr>
                        <a:t>comleteness</a:t>
                      </a:r>
                      <a:endParaRPr lang="en-US" sz="2400" dirty="0">
                        <a:effectLst/>
                        <a:latin typeface="Calibri"/>
                        <a:ea typeface="Calibri"/>
                        <a:cs typeface="Times New Roman"/>
                      </a:endParaRPr>
                    </a:p>
                  </a:txBody>
                  <a:tcPr marL="38838" marR="38838" marT="0" marB="0"/>
                </a:tc>
                <a:tc>
                  <a:txBody>
                    <a:bodyPr/>
                    <a:lstStyle/>
                    <a:p>
                      <a:pPr marL="0" marR="0">
                        <a:lnSpc>
                          <a:spcPct val="115000"/>
                        </a:lnSpc>
                        <a:spcBef>
                          <a:spcPts val="0"/>
                        </a:spcBef>
                        <a:spcAft>
                          <a:spcPts val="0"/>
                        </a:spcAft>
                        <a:tabLst>
                          <a:tab pos="2457450" algn="l"/>
                        </a:tabLst>
                      </a:pPr>
                      <a:r>
                        <a:rPr lang="en-US" sz="2800">
                          <a:effectLst/>
                        </a:rPr>
                        <a:t>Transaksi yang hrs dicatat sudah dicatat</a:t>
                      </a:r>
                      <a:endParaRPr lang="en-US" sz="2400">
                        <a:effectLst/>
                        <a:latin typeface="Calibri"/>
                        <a:ea typeface="Calibri"/>
                        <a:cs typeface="Times New Roman"/>
                      </a:endParaRPr>
                    </a:p>
                  </a:txBody>
                  <a:tcPr marL="38838" marR="38838" marT="0" marB="0"/>
                </a:tc>
              </a:tr>
              <a:tr h="111796">
                <a:tc>
                  <a:txBody>
                    <a:bodyPr/>
                    <a:lstStyle/>
                    <a:p>
                      <a:pPr marL="0" marR="0">
                        <a:lnSpc>
                          <a:spcPct val="115000"/>
                        </a:lnSpc>
                        <a:spcBef>
                          <a:spcPts val="0"/>
                        </a:spcBef>
                        <a:spcAft>
                          <a:spcPts val="0"/>
                        </a:spcAft>
                        <a:tabLst>
                          <a:tab pos="2457450" algn="l"/>
                        </a:tabLst>
                      </a:pPr>
                      <a:r>
                        <a:rPr lang="en-US" sz="2800" dirty="0">
                          <a:effectLst/>
                        </a:rPr>
                        <a:t>Accuracy</a:t>
                      </a:r>
                      <a:endParaRPr lang="en-US" sz="2400" dirty="0">
                        <a:effectLst/>
                        <a:latin typeface="Calibri"/>
                        <a:ea typeface="Calibri"/>
                        <a:cs typeface="Times New Roman"/>
                      </a:endParaRPr>
                    </a:p>
                  </a:txBody>
                  <a:tcPr marL="38838" marR="38838" marT="0" marB="0"/>
                </a:tc>
                <a:tc>
                  <a:txBody>
                    <a:bodyPr/>
                    <a:lstStyle/>
                    <a:p>
                      <a:pPr marL="0" marR="0">
                        <a:lnSpc>
                          <a:spcPct val="115000"/>
                        </a:lnSpc>
                        <a:spcBef>
                          <a:spcPts val="0"/>
                        </a:spcBef>
                        <a:spcAft>
                          <a:spcPts val="0"/>
                        </a:spcAft>
                        <a:tabLst>
                          <a:tab pos="2457450" algn="l"/>
                        </a:tabLst>
                      </a:pPr>
                      <a:r>
                        <a:rPr lang="en-US" sz="2800">
                          <a:effectLst/>
                        </a:rPr>
                        <a:t>Jumlah terkait dg transaksi sudah dicatat scr akurat</a:t>
                      </a:r>
                      <a:endParaRPr lang="en-US" sz="2400">
                        <a:effectLst/>
                        <a:latin typeface="Calibri"/>
                        <a:ea typeface="Calibri"/>
                        <a:cs typeface="Times New Roman"/>
                      </a:endParaRPr>
                    </a:p>
                  </a:txBody>
                  <a:tcPr marL="38838" marR="38838" marT="0" marB="0"/>
                </a:tc>
              </a:tr>
              <a:tr h="111796">
                <a:tc>
                  <a:txBody>
                    <a:bodyPr/>
                    <a:lstStyle/>
                    <a:p>
                      <a:pPr marL="0" marR="0">
                        <a:lnSpc>
                          <a:spcPct val="115000"/>
                        </a:lnSpc>
                        <a:spcBef>
                          <a:spcPts val="0"/>
                        </a:spcBef>
                        <a:spcAft>
                          <a:spcPts val="0"/>
                        </a:spcAft>
                        <a:tabLst>
                          <a:tab pos="2457450" algn="l"/>
                        </a:tabLst>
                      </a:pPr>
                      <a:r>
                        <a:rPr lang="en-US" sz="2800" dirty="0">
                          <a:effectLst/>
                        </a:rPr>
                        <a:t>Cut off</a:t>
                      </a:r>
                      <a:endParaRPr lang="en-US" sz="2400" dirty="0">
                        <a:effectLst/>
                        <a:latin typeface="Calibri"/>
                        <a:ea typeface="Calibri"/>
                        <a:cs typeface="Times New Roman"/>
                      </a:endParaRPr>
                    </a:p>
                  </a:txBody>
                  <a:tcPr marL="38838" marR="38838" marT="0" marB="0"/>
                </a:tc>
                <a:tc>
                  <a:txBody>
                    <a:bodyPr/>
                    <a:lstStyle/>
                    <a:p>
                      <a:pPr marL="0" marR="0">
                        <a:lnSpc>
                          <a:spcPct val="115000"/>
                        </a:lnSpc>
                        <a:spcBef>
                          <a:spcPts val="0"/>
                        </a:spcBef>
                        <a:spcAft>
                          <a:spcPts val="0"/>
                        </a:spcAft>
                        <a:tabLst>
                          <a:tab pos="2457450" algn="l"/>
                        </a:tabLst>
                      </a:pPr>
                      <a:r>
                        <a:rPr lang="en-US" sz="2800">
                          <a:effectLst/>
                        </a:rPr>
                        <a:t>Transaksi dicatat dalam periode yang benar </a:t>
                      </a:r>
                      <a:endParaRPr lang="en-US" sz="2400">
                        <a:effectLst/>
                        <a:latin typeface="Calibri"/>
                        <a:ea typeface="Calibri"/>
                        <a:cs typeface="Times New Roman"/>
                      </a:endParaRPr>
                    </a:p>
                  </a:txBody>
                  <a:tcPr marL="38838" marR="38838" marT="0" marB="0"/>
                </a:tc>
              </a:tr>
              <a:tr h="111796">
                <a:tc>
                  <a:txBody>
                    <a:bodyPr/>
                    <a:lstStyle/>
                    <a:p>
                      <a:pPr marL="0" marR="0">
                        <a:lnSpc>
                          <a:spcPct val="115000"/>
                        </a:lnSpc>
                        <a:spcBef>
                          <a:spcPts val="0"/>
                        </a:spcBef>
                        <a:spcAft>
                          <a:spcPts val="0"/>
                        </a:spcAft>
                        <a:tabLst>
                          <a:tab pos="2457450" algn="l"/>
                        </a:tabLst>
                      </a:pPr>
                      <a:r>
                        <a:rPr lang="en-US" sz="2800" dirty="0" err="1">
                          <a:effectLst/>
                        </a:rPr>
                        <a:t>Clasification</a:t>
                      </a:r>
                      <a:endParaRPr lang="en-US" sz="2400" dirty="0">
                        <a:effectLst/>
                        <a:latin typeface="Calibri"/>
                        <a:ea typeface="Calibri"/>
                        <a:cs typeface="Times New Roman"/>
                      </a:endParaRPr>
                    </a:p>
                  </a:txBody>
                  <a:tcPr marL="38838" marR="38838" marT="0" marB="0"/>
                </a:tc>
                <a:tc>
                  <a:txBody>
                    <a:bodyPr/>
                    <a:lstStyle/>
                    <a:p>
                      <a:pPr marL="0" marR="0">
                        <a:lnSpc>
                          <a:spcPct val="115000"/>
                        </a:lnSpc>
                        <a:spcBef>
                          <a:spcPts val="0"/>
                        </a:spcBef>
                        <a:spcAft>
                          <a:spcPts val="0"/>
                        </a:spcAft>
                        <a:tabLst>
                          <a:tab pos="2457450" algn="l"/>
                        </a:tabLst>
                      </a:pPr>
                      <a:r>
                        <a:rPr lang="en-US" sz="2800" dirty="0" err="1">
                          <a:effectLst/>
                        </a:rPr>
                        <a:t>Transaksi</a:t>
                      </a:r>
                      <a:r>
                        <a:rPr lang="en-US" sz="2800" dirty="0">
                          <a:effectLst/>
                        </a:rPr>
                        <a:t> </a:t>
                      </a:r>
                      <a:r>
                        <a:rPr lang="en-US" sz="2800" dirty="0" err="1">
                          <a:effectLst/>
                        </a:rPr>
                        <a:t>dicatat</a:t>
                      </a:r>
                      <a:r>
                        <a:rPr lang="en-US" sz="2800" dirty="0">
                          <a:effectLst/>
                        </a:rPr>
                        <a:t> </a:t>
                      </a:r>
                      <a:r>
                        <a:rPr lang="en-US" sz="2800" dirty="0" err="1">
                          <a:effectLst/>
                        </a:rPr>
                        <a:t>pd</a:t>
                      </a:r>
                      <a:r>
                        <a:rPr lang="en-US" sz="2800" dirty="0">
                          <a:effectLst/>
                        </a:rPr>
                        <a:t> </a:t>
                      </a:r>
                      <a:r>
                        <a:rPr lang="en-US" sz="2800" dirty="0" err="1">
                          <a:effectLst/>
                        </a:rPr>
                        <a:t>akun</a:t>
                      </a:r>
                      <a:r>
                        <a:rPr lang="en-US" sz="2800" dirty="0">
                          <a:effectLst/>
                        </a:rPr>
                        <a:t> yang </a:t>
                      </a:r>
                      <a:r>
                        <a:rPr lang="en-US" sz="2800" dirty="0" err="1">
                          <a:effectLst/>
                        </a:rPr>
                        <a:t>benar</a:t>
                      </a:r>
                      <a:endParaRPr lang="en-US" sz="2400" dirty="0">
                        <a:effectLst/>
                        <a:latin typeface="Calibri"/>
                        <a:ea typeface="Calibri"/>
                        <a:cs typeface="Times New Roman"/>
                      </a:endParaRPr>
                    </a:p>
                  </a:txBody>
                  <a:tcPr marL="38838" marR="38838" marT="0" marB="0"/>
                </a:tc>
              </a:tr>
            </a:tbl>
          </a:graphicData>
        </a:graphic>
      </p:graphicFrame>
    </p:spTree>
    <p:extLst>
      <p:ext uri="{BB962C8B-B14F-4D97-AF65-F5344CB8AC3E}">
        <p14:creationId xmlns:p14="http://schemas.microsoft.com/office/powerpoint/2010/main" val="31053441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base">
              <a:spcAft>
                <a:spcPct val="0"/>
              </a:spcAft>
              <a:tabLst>
                <a:tab pos="2457450" algn="l"/>
              </a:tabLst>
            </a:pP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ASERSI DALAM LAPORAN KEUANGAN</a:t>
            </a:r>
            <a:r>
              <a:rPr kumimoji="0" lang="en-US" sz="1200" b="0" i="0" u="none" strike="noStrike" cap="none" normalizeH="0" baseline="0" dirty="0" smtClean="0">
                <a:ln>
                  <a:noFill/>
                </a:ln>
                <a:solidFill>
                  <a:schemeClr val="tx1"/>
                </a:solidFill>
                <a:effectLst/>
                <a:latin typeface="Arial" pitchFamily="34" charset="0"/>
                <a:cs typeface="Arial" pitchFamily="34" charset="0"/>
              </a:rPr>
              <a:t/>
            </a:r>
            <a:br>
              <a:rPr kumimoji="0" lang="en-US" sz="1200" b="0" i="0" u="none" strike="noStrike" cap="none" normalizeH="0" baseline="0" dirty="0" smtClean="0">
                <a:ln>
                  <a:noFill/>
                </a:ln>
                <a:solidFill>
                  <a:schemeClr val="tx1"/>
                </a:solidFill>
                <a:effectLst/>
                <a:latin typeface="Arial" pitchFamily="34" charset="0"/>
                <a:cs typeface="Arial" pitchFamily="34" charset="0"/>
              </a:rPr>
            </a:b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6637717"/>
              </p:ext>
            </p:extLst>
          </p:nvPr>
        </p:nvGraphicFramePr>
        <p:xfrm>
          <a:off x="533401" y="1363801"/>
          <a:ext cx="7772400" cy="5398008"/>
        </p:xfrm>
        <a:graphic>
          <a:graphicData uri="http://schemas.openxmlformats.org/drawingml/2006/table">
            <a:tbl>
              <a:tblPr firstRow="1" firstCol="1" bandRow="1">
                <a:tableStyleId>{5C22544A-7EE6-4342-B048-85BDC9FD1C3A}</a:tableStyleId>
              </a:tblPr>
              <a:tblGrid>
                <a:gridCol w="1911505"/>
                <a:gridCol w="5860895"/>
              </a:tblGrid>
              <a:tr h="120082">
                <a:tc>
                  <a:txBody>
                    <a:bodyPr/>
                    <a:lstStyle/>
                    <a:p>
                      <a:pPr marL="0" marR="0" algn="ctr">
                        <a:lnSpc>
                          <a:spcPct val="115000"/>
                        </a:lnSpc>
                        <a:spcBef>
                          <a:spcPts val="0"/>
                        </a:spcBef>
                        <a:spcAft>
                          <a:spcPts val="0"/>
                        </a:spcAft>
                        <a:tabLst>
                          <a:tab pos="2457450" algn="l"/>
                        </a:tabLst>
                      </a:pPr>
                      <a:r>
                        <a:rPr lang="en-US" sz="2800" dirty="0">
                          <a:effectLst/>
                        </a:rPr>
                        <a:t>ASERSI</a:t>
                      </a:r>
                      <a:endParaRPr lang="en-US" sz="2400" dirty="0">
                        <a:effectLst/>
                        <a:latin typeface="Calibri"/>
                        <a:ea typeface="Calibri"/>
                        <a:cs typeface="Times New Roman"/>
                      </a:endParaRPr>
                    </a:p>
                  </a:txBody>
                  <a:tcPr marL="38838" marR="38838" marT="0" marB="0"/>
                </a:tc>
                <a:tc>
                  <a:txBody>
                    <a:bodyPr/>
                    <a:lstStyle/>
                    <a:p>
                      <a:pPr marL="0" marR="0" algn="ctr">
                        <a:lnSpc>
                          <a:spcPct val="115000"/>
                        </a:lnSpc>
                        <a:spcBef>
                          <a:spcPts val="0"/>
                        </a:spcBef>
                        <a:spcAft>
                          <a:spcPts val="0"/>
                        </a:spcAft>
                        <a:tabLst>
                          <a:tab pos="2457450" algn="l"/>
                        </a:tabLst>
                      </a:pPr>
                      <a:r>
                        <a:rPr lang="en-US" sz="2800">
                          <a:effectLst/>
                        </a:rPr>
                        <a:t>PENJELASAN</a:t>
                      </a:r>
                      <a:endParaRPr lang="en-US" sz="2400">
                        <a:effectLst/>
                        <a:latin typeface="Calibri"/>
                        <a:ea typeface="Calibri"/>
                        <a:cs typeface="Times New Roman"/>
                      </a:endParaRPr>
                    </a:p>
                  </a:txBody>
                  <a:tcPr marL="38838" marR="38838" marT="0" marB="0"/>
                </a:tc>
              </a:tr>
              <a:tr h="120082">
                <a:tc gridSpan="2">
                  <a:txBody>
                    <a:bodyPr/>
                    <a:lstStyle/>
                    <a:p>
                      <a:pPr marL="0" marR="0" algn="ctr">
                        <a:lnSpc>
                          <a:spcPct val="115000"/>
                        </a:lnSpc>
                        <a:spcBef>
                          <a:spcPts val="0"/>
                        </a:spcBef>
                        <a:spcAft>
                          <a:spcPts val="0"/>
                        </a:spcAft>
                        <a:tabLst>
                          <a:tab pos="2457450" algn="l"/>
                        </a:tabLst>
                      </a:pPr>
                      <a:r>
                        <a:rPr lang="en-US" sz="2800" dirty="0" err="1">
                          <a:effectLst/>
                        </a:rPr>
                        <a:t>Asersi</a:t>
                      </a:r>
                      <a:r>
                        <a:rPr lang="en-US" sz="2800" dirty="0">
                          <a:effectLst/>
                        </a:rPr>
                        <a:t> </a:t>
                      </a:r>
                      <a:r>
                        <a:rPr lang="en-US" sz="2800" dirty="0" err="1">
                          <a:effectLst/>
                        </a:rPr>
                        <a:t>untuk</a:t>
                      </a:r>
                      <a:r>
                        <a:rPr lang="en-US" sz="2800" dirty="0">
                          <a:effectLst/>
                        </a:rPr>
                        <a:t> </a:t>
                      </a:r>
                      <a:r>
                        <a:rPr lang="en-US" sz="2800" dirty="0" err="1">
                          <a:effectLst/>
                        </a:rPr>
                        <a:t>saldo</a:t>
                      </a:r>
                      <a:r>
                        <a:rPr lang="en-US" sz="2800" dirty="0">
                          <a:effectLst/>
                        </a:rPr>
                        <a:t> </a:t>
                      </a:r>
                      <a:r>
                        <a:rPr lang="en-US" sz="2800" dirty="0" err="1">
                          <a:effectLst/>
                        </a:rPr>
                        <a:t>akun</a:t>
                      </a:r>
                      <a:endParaRPr lang="en-US" sz="2400" dirty="0">
                        <a:effectLst/>
                        <a:latin typeface="Calibri"/>
                        <a:ea typeface="Calibri"/>
                        <a:cs typeface="Times New Roman"/>
                      </a:endParaRPr>
                    </a:p>
                  </a:txBody>
                  <a:tcPr marL="38838" marR="38838" marT="0" marB="0"/>
                </a:tc>
                <a:tc hMerge="1">
                  <a:txBody>
                    <a:bodyPr/>
                    <a:lstStyle/>
                    <a:p>
                      <a:endParaRPr lang="en-US"/>
                    </a:p>
                  </a:txBody>
                  <a:tcPr/>
                </a:tc>
              </a:tr>
              <a:tr h="120082">
                <a:tc>
                  <a:txBody>
                    <a:bodyPr/>
                    <a:lstStyle/>
                    <a:p>
                      <a:pPr marL="0" marR="0">
                        <a:lnSpc>
                          <a:spcPct val="115000"/>
                        </a:lnSpc>
                        <a:spcBef>
                          <a:spcPts val="0"/>
                        </a:spcBef>
                        <a:spcAft>
                          <a:spcPts val="0"/>
                        </a:spcAft>
                        <a:tabLst>
                          <a:tab pos="2457450" algn="l"/>
                        </a:tabLst>
                      </a:pPr>
                      <a:r>
                        <a:rPr lang="en-US" sz="2800" dirty="0">
                          <a:effectLst/>
                        </a:rPr>
                        <a:t>Existence</a:t>
                      </a:r>
                      <a:endParaRPr lang="en-US" sz="2400" dirty="0">
                        <a:effectLst/>
                        <a:latin typeface="Calibri"/>
                        <a:ea typeface="Calibri"/>
                        <a:cs typeface="Times New Roman"/>
                      </a:endParaRPr>
                    </a:p>
                  </a:txBody>
                  <a:tcPr marL="38838" marR="38838" marT="0" marB="0"/>
                </a:tc>
                <a:tc>
                  <a:txBody>
                    <a:bodyPr/>
                    <a:lstStyle/>
                    <a:p>
                      <a:pPr marL="0" marR="0">
                        <a:lnSpc>
                          <a:spcPct val="115000"/>
                        </a:lnSpc>
                        <a:spcBef>
                          <a:spcPts val="0"/>
                        </a:spcBef>
                        <a:spcAft>
                          <a:spcPts val="0"/>
                        </a:spcAft>
                        <a:tabLst>
                          <a:tab pos="2457450" algn="l"/>
                        </a:tabLst>
                      </a:pPr>
                      <a:r>
                        <a:rPr lang="en-US" sz="2800">
                          <a:effectLst/>
                        </a:rPr>
                        <a:t>Assets, kewajiban dan ekuitas benar ada</a:t>
                      </a:r>
                      <a:endParaRPr lang="en-US" sz="2400">
                        <a:effectLst/>
                        <a:latin typeface="Calibri"/>
                        <a:ea typeface="Calibri"/>
                        <a:cs typeface="Times New Roman"/>
                      </a:endParaRPr>
                    </a:p>
                  </a:txBody>
                  <a:tcPr marL="38838" marR="38838" marT="0" marB="0"/>
                </a:tc>
              </a:tr>
              <a:tr h="240164">
                <a:tc>
                  <a:txBody>
                    <a:bodyPr/>
                    <a:lstStyle/>
                    <a:p>
                      <a:pPr marL="0" marR="0">
                        <a:lnSpc>
                          <a:spcPct val="115000"/>
                        </a:lnSpc>
                        <a:spcBef>
                          <a:spcPts val="0"/>
                        </a:spcBef>
                        <a:spcAft>
                          <a:spcPts val="0"/>
                        </a:spcAft>
                        <a:tabLst>
                          <a:tab pos="2457450" algn="l"/>
                        </a:tabLst>
                      </a:pPr>
                      <a:r>
                        <a:rPr lang="en-US" sz="2800" dirty="0">
                          <a:effectLst/>
                        </a:rPr>
                        <a:t>Right and obligations</a:t>
                      </a:r>
                      <a:endParaRPr lang="en-US" sz="2400" dirty="0">
                        <a:effectLst/>
                        <a:latin typeface="Calibri"/>
                        <a:ea typeface="Calibri"/>
                        <a:cs typeface="Times New Roman"/>
                      </a:endParaRPr>
                    </a:p>
                  </a:txBody>
                  <a:tcPr marL="38838" marR="38838" marT="0" marB="0"/>
                </a:tc>
                <a:tc>
                  <a:txBody>
                    <a:bodyPr/>
                    <a:lstStyle/>
                    <a:p>
                      <a:pPr marL="0" marR="0">
                        <a:lnSpc>
                          <a:spcPct val="115000"/>
                        </a:lnSpc>
                        <a:spcBef>
                          <a:spcPts val="0"/>
                        </a:spcBef>
                        <a:spcAft>
                          <a:spcPts val="0"/>
                        </a:spcAft>
                        <a:tabLst>
                          <a:tab pos="2457450" algn="l"/>
                        </a:tabLst>
                      </a:pPr>
                      <a:r>
                        <a:rPr lang="en-US" sz="2800">
                          <a:effectLst/>
                        </a:rPr>
                        <a:t>Entitas memiliki dan menguasai asset dan utang mrp kewajiban entitas</a:t>
                      </a:r>
                      <a:endParaRPr lang="en-US" sz="2400">
                        <a:effectLst/>
                        <a:latin typeface="Calibri"/>
                        <a:ea typeface="Calibri"/>
                        <a:cs typeface="Times New Roman"/>
                      </a:endParaRPr>
                    </a:p>
                  </a:txBody>
                  <a:tcPr marL="38838" marR="38838" marT="0" marB="0"/>
                </a:tc>
              </a:tr>
              <a:tr h="240164">
                <a:tc>
                  <a:txBody>
                    <a:bodyPr/>
                    <a:lstStyle/>
                    <a:p>
                      <a:pPr marL="0" marR="0">
                        <a:lnSpc>
                          <a:spcPct val="115000"/>
                        </a:lnSpc>
                        <a:spcBef>
                          <a:spcPts val="0"/>
                        </a:spcBef>
                        <a:spcAft>
                          <a:spcPts val="0"/>
                        </a:spcAft>
                        <a:tabLst>
                          <a:tab pos="2457450" algn="l"/>
                        </a:tabLst>
                      </a:pPr>
                      <a:r>
                        <a:rPr lang="en-US" sz="2800" dirty="0">
                          <a:effectLst/>
                        </a:rPr>
                        <a:t>Completeness</a:t>
                      </a:r>
                      <a:endParaRPr lang="en-US" sz="2400" dirty="0">
                        <a:effectLst/>
                        <a:latin typeface="Calibri"/>
                        <a:ea typeface="Calibri"/>
                        <a:cs typeface="Times New Roman"/>
                      </a:endParaRPr>
                    </a:p>
                  </a:txBody>
                  <a:tcPr marL="38838" marR="38838" marT="0" marB="0"/>
                </a:tc>
                <a:tc>
                  <a:txBody>
                    <a:bodyPr/>
                    <a:lstStyle/>
                    <a:p>
                      <a:pPr marL="0" marR="0">
                        <a:lnSpc>
                          <a:spcPct val="115000"/>
                        </a:lnSpc>
                        <a:spcBef>
                          <a:spcPts val="0"/>
                        </a:spcBef>
                        <a:spcAft>
                          <a:spcPts val="0"/>
                        </a:spcAft>
                        <a:tabLst>
                          <a:tab pos="2457450" algn="l"/>
                        </a:tabLst>
                      </a:pPr>
                      <a:r>
                        <a:rPr lang="en-US" sz="2800">
                          <a:effectLst/>
                        </a:rPr>
                        <a:t>Semua asets, kewajiban dan ekuitas yang seharusnya dicatat  sudah dicatat</a:t>
                      </a:r>
                      <a:endParaRPr lang="en-US" sz="2400">
                        <a:effectLst/>
                        <a:latin typeface="Calibri"/>
                        <a:ea typeface="Calibri"/>
                        <a:cs typeface="Times New Roman"/>
                      </a:endParaRPr>
                    </a:p>
                  </a:txBody>
                  <a:tcPr marL="38838" marR="38838" marT="0" marB="0"/>
                </a:tc>
              </a:tr>
              <a:tr h="240164">
                <a:tc>
                  <a:txBody>
                    <a:bodyPr/>
                    <a:lstStyle/>
                    <a:p>
                      <a:pPr marL="0" marR="0">
                        <a:lnSpc>
                          <a:spcPct val="115000"/>
                        </a:lnSpc>
                        <a:spcBef>
                          <a:spcPts val="0"/>
                        </a:spcBef>
                        <a:spcAft>
                          <a:spcPts val="0"/>
                        </a:spcAft>
                        <a:tabLst>
                          <a:tab pos="2457450" algn="l"/>
                        </a:tabLst>
                      </a:pPr>
                      <a:r>
                        <a:rPr lang="en-US" sz="2800" dirty="0">
                          <a:effectLst/>
                        </a:rPr>
                        <a:t>Valuation &amp; allocation</a:t>
                      </a:r>
                      <a:endParaRPr lang="en-US" sz="2400" dirty="0">
                        <a:effectLst/>
                        <a:latin typeface="Calibri"/>
                        <a:ea typeface="Calibri"/>
                        <a:cs typeface="Times New Roman"/>
                      </a:endParaRPr>
                    </a:p>
                  </a:txBody>
                  <a:tcPr marL="38838" marR="38838" marT="0" marB="0"/>
                </a:tc>
                <a:tc>
                  <a:txBody>
                    <a:bodyPr/>
                    <a:lstStyle/>
                    <a:p>
                      <a:pPr marL="0" marR="0">
                        <a:lnSpc>
                          <a:spcPct val="115000"/>
                        </a:lnSpc>
                        <a:spcBef>
                          <a:spcPts val="0"/>
                        </a:spcBef>
                        <a:spcAft>
                          <a:spcPts val="0"/>
                        </a:spcAft>
                        <a:tabLst>
                          <a:tab pos="2457450" algn="l"/>
                        </a:tabLst>
                      </a:pPr>
                      <a:r>
                        <a:rPr lang="en-US" sz="2800" dirty="0" err="1">
                          <a:effectLst/>
                        </a:rPr>
                        <a:t>Semua</a:t>
                      </a:r>
                      <a:r>
                        <a:rPr lang="en-US" sz="2800" dirty="0">
                          <a:effectLst/>
                        </a:rPr>
                        <a:t> </a:t>
                      </a:r>
                      <a:r>
                        <a:rPr lang="en-US" sz="2800" dirty="0" err="1">
                          <a:effectLst/>
                        </a:rPr>
                        <a:t>asets</a:t>
                      </a:r>
                      <a:r>
                        <a:rPr lang="en-US" sz="2800" dirty="0">
                          <a:effectLst/>
                        </a:rPr>
                        <a:t>, </a:t>
                      </a:r>
                      <a:r>
                        <a:rPr lang="en-US" sz="2800" dirty="0" err="1">
                          <a:effectLst/>
                        </a:rPr>
                        <a:t>kewajiban</a:t>
                      </a:r>
                      <a:r>
                        <a:rPr lang="en-US" sz="2800" dirty="0">
                          <a:effectLst/>
                        </a:rPr>
                        <a:t> </a:t>
                      </a:r>
                      <a:r>
                        <a:rPr lang="en-US" sz="2800" dirty="0" err="1">
                          <a:effectLst/>
                        </a:rPr>
                        <a:t>dan</a:t>
                      </a:r>
                      <a:r>
                        <a:rPr lang="en-US" sz="2800" dirty="0">
                          <a:effectLst/>
                        </a:rPr>
                        <a:t> </a:t>
                      </a:r>
                      <a:r>
                        <a:rPr lang="en-US" sz="2800" dirty="0" err="1">
                          <a:effectLst/>
                        </a:rPr>
                        <a:t>ekuitas</a:t>
                      </a:r>
                      <a:r>
                        <a:rPr lang="en-US" sz="2800" dirty="0">
                          <a:effectLst/>
                        </a:rPr>
                        <a:t> </a:t>
                      </a:r>
                      <a:r>
                        <a:rPr lang="en-US" sz="2800" dirty="0" err="1">
                          <a:effectLst/>
                        </a:rPr>
                        <a:t>yg</a:t>
                      </a:r>
                      <a:r>
                        <a:rPr lang="en-US" sz="2800" dirty="0">
                          <a:effectLst/>
                        </a:rPr>
                        <a:t> </a:t>
                      </a:r>
                      <a:r>
                        <a:rPr lang="en-US" sz="2800" dirty="0" err="1">
                          <a:effectLst/>
                        </a:rPr>
                        <a:t>dicantumkan</a:t>
                      </a:r>
                      <a:r>
                        <a:rPr lang="en-US" sz="2800" dirty="0">
                          <a:effectLst/>
                        </a:rPr>
                        <a:t> </a:t>
                      </a:r>
                      <a:r>
                        <a:rPr lang="en-US" sz="2800" dirty="0" err="1">
                          <a:effectLst/>
                        </a:rPr>
                        <a:t>dalam</a:t>
                      </a:r>
                      <a:r>
                        <a:rPr lang="en-US" sz="2800" dirty="0">
                          <a:effectLst/>
                        </a:rPr>
                        <a:t> lap </a:t>
                      </a:r>
                      <a:r>
                        <a:rPr lang="en-US" sz="2800" dirty="0" err="1">
                          <a:effectLst/>
                        </a:rPr>
                        <a:t>keu</a:t>
                      </a:r>
                      <a:r>
                        <a:rPr lang="en-US" sz="2800" dirty="0">
                          <a:effectLst/>
                        </a:rPr>
                        <a:t> </a:t>
                      </a:r>
                      <a:r>
                        <a:rPr lang="en-US" sz="2800" dirty="0" err="1">
                          <a:effectLst/>
                        </a:rPr>
                        <a:t>dalam</a:t>
                      </a:r>
                      <a:r>
                        <a:rPr lang="en-US" sz="2800" dirty="0">
                          <a:effectLst/>
                        </a:rPr>
                        <a:t> </a:t>
                      </a:r>
                      <a:r>
                        <a:rPr lang="en-US" sz="2800" dirty="0" err="1">
                          <a:effectLst/>
                        </a:rPr>
                        <a:t>jumlah</a:t>
                      </a:r>
                      <a:r>
                        <a:rPr lang="en-US" sz="2800" dirty="0">
                          <a:effectLst/>
                        </a:rPr>
                        <a:t> </a:t>
                      </a:r>
                      <a:r>
                        <a:rPr lang="en-US" sz="2800" dirty="0" err="1">
                          <a:effectLst/>
                        </a:rPr>
                        <a:t>yg</a:t>
                      </a:r>
                      <a:r>
                        <a:rPr lang="en-US" sz="2800" dirty="0">
                          <a:effectLst/>
                        </a:rPr>
                        <a:t> </a:t>
                      </a:r>
                      <a:r>
                        <a:rPr lang="en-US" sz="2800" dirty="0" err="1">
                          <a:effectLst/>
                        </a:rPr>
                        <a:t>benar</a:t>
                      </a:r>
                      <a:endParaRPr lang="en-US" sz="2400" dirty="0">
                        <a:effectLst/>
                        <a:latin typeface="Calibri"/>
                        <a:ea typeface="Calibri"/>
                        <a:cs typeface="Times New Roman"/>
                      </a:endParaRPr>
                    </a:p>
                  </a:txBody>
                  <a:tcPr marL="38838" marR="38838" marT="0" marB="0"/>
                </a:tc>
              </a:tr>
            </a:tbl>
          </a:graphicData>
        </a:graphic>
      </p:graphicFrame>
    </p:spTree>
    <p:extLst>
      <p:ext uri="{BB962C8B-B14F-4D97-AF65-F5344CB8AC3E}">
        <p14:creationId xmlns:p14="http://schemas.microsoft.com/office/powerpoint/2010/main" val="11348333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base">
              <a:spcAft>
                <a:spcPct val="0"/>
              </a:spcAft>
              <a:tabLst>
                <a:tab pos="2457450" algn="l"/>
              </a:tabLst>
            </a:pP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ASERSI DALAM LAPORAN KEUANGAN</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44075416"/>
              </p:ext>
            </p:extLst>
          </p:nvPr>
        </p:nvGraphicFramePr>
        <p:xfrm>
          <a:off x="533400" y="1447799"/>
          <a:ext cx="7848599" cy="5468112"/>
        </p:xfrm>
        <a:graphic>
          <a:graphicData uri="http://schemas.openxmlformats.org/drawingml/2006/table">
            <a:tbl>
              <a:tblPr firstRow="1" firstCol="1" bandRow="1">
                <a:tableStyleId>{5C22544A-7EE6-4342-B048-85BDC9FD1C3A}</a:tableStyleId>
              </a:tblPr>
              <a:tblGrid>
                <a:gridCol w="1930245"/>
                <a:gridCol w="5918354"/>
              </a:tblGrid>
              <a:tr h="122682">
                <a:tc>
                  <a:txBody>
                    <a:bodyPr/>
                    <a:lstStyle/>
                    <a:p>
                      <a:pPr marL="0" marR="0" algn="ctr">
                        <a:lnSpc>
                          <a:spcPct val="115000"/>
                        </a:lnSpc>
                        <a:spcBef>
                          <a:spcPts val="0"/>
                        </a:spcBef>
                        <a:spcAft>
                          <a:spcPts val="0"/>
                        </a:spcAft>
                        <a:tabLst>
                          <a:tab pos="2457450" algn="l"/>
                        </a:tabLst>
                      </a:pPr>
                      <a:r>
                        <a:rPr lang="en-US" sz="2400" dirty="0">
                          <a:effectLst/>
                        </a:rPr>
                        <a:t>ASERSI</a:t>
                      </a:r>
                      <a:endParaRPr lang="en-US" sz="2000" dirty="0">
                        <a:effectLst/>
                        <a:latin typeface="Calibri"/>
                        <a:ea typeface="Calibri"/>
                        <a:cs typeface="Times New Roman"/>
                      </a:endParaRPr>
                    </a:p>
                  </a:txBody>
                  <a:tcPr marL="38838" marR="38838" marT="0" marB="0"/>
                </a:tc>
                <a:tc>
                  <a:txBody>
                    <a:bodyPr/>
                    <a:lstStyle/>
                    <a:p>
                      <a:pPr marL="0" marR="0" algn="ctr">
                        <a:lnSpc>
                          <a:spcPct val="115000"/>
                        </a:lnSpc>
                        <a:spcBef>
                          <a:spcPts val="0"/>
                        </a:spcBef>
                        <a:spcAft>
                          <a:spcPts val="0"/>
                        </a:spcAft>
                        <a:tabLst>
                          <a:tab pos="2457450" algn="l"/>
                        </a:tabLst>
                      </a:pPr>
                      <a:r>
                        <a:rPr lang="en-US" sz="2400">
                          <a:effectLst/>
                        </a:rPr>
                        <a:t>PENJELASAN</a:t>
                      </a:r>
                      <a:endParaRPr lang="en-US" sz="2000">
                        <a:effectLst/>
                        <a:latin typeface="Calibri"/>
                        <a:ea typeface="Calibri"/>
                        <a:cs typeface="Times New Roman"/>
                      </a:endParaRPr>
                    </a:p>
                  </a:txBody>
                  <a:tcPr marL="38838" marR="38838" marT="0" marB="0"/>
                </a:tc>
              </a:tr>
              <a:tr h="122682">
                <a:tc gridSpan="2">
                  <a:txBody>
                    <a:bodyPr/>
                    <a:lstStyle/>
                    <a:p>
                      <a:pPr marL="0" marR="0" algn="ctr">
                        <a:lnSpc>
                          <a:spcPct val="115000"/>
                        </a:lnSpc>
                        <a:spcBef>
                          <a:spcPts val="0"/>
                        </a:spcBef>
                        <a:spcAft>
                          <a:spcPts val="0"/>
                        </a:spcAft>
                        <a:tabLst>
                          <a:tab pos="2457450" algn="l"/>
                        </a:tabLst>
                      </a:pPr>
                      <a:r>
                        <a:rPr lang="en-US" sz="2400" dirty="0" err="1">
                          <a:effectLst/>
                        </a:rPr>
                        <a:t>Asersi</a:t>
                      </a:r>
                      <a:r>
                        <a:rPr lang="en-US" sz="2400" dirty="0">
                          <a:effectLst/>
                        </a:rPr>
                        <a:t> </a:t>
                      </a:r>
                      <a:r>
                        <a:rPr lang="en-US" sz="2400" dirty="0" err="1">
                          <a:effectLst/>
                        </a:rPr>
                        <a:t>tentang</a:t>
                      </a:r>
                      <a:r>
                        <a:rPr lang="en-US" sz="2400" dirty="0">
                          <a:effectLst/>
                        </a:rPr>
                        <a:t> </a:t>
                      </a:r>
                      <a:r>
                        <a:rPr lang="en-US" sz="2400" dirty="0" err="1">
                          <a:effectLst/>
                        </a:rPr>
                        <a:t>penyajian</a:t>
                      </a:r>
                      <a:r>
                        <a:rPr lang="en-US" sz="2400" dirty="0">
                          <a:effectLst/>
                        </a:rPr>
                        <a:t> &amp; </a:t>
                      </a:r>
                      <a:r>
                        <a:rPr lang="en-US" sz="2400" dirty="0" err="1">
                          <a:effectLst/>
                        </a:rPr>
                        <a:t>Pengungkapan</a:t>
                      </a:r>
                      <a:endParaRPr lang="en-US" sz="2000" dirty="0">
                        <a:effectLst/>
                        <a:latin typeface="Calibri"/>
                        <a:ea typeface="Calibri"/>
                        <a:cs typeface="Times New Roman"/>
                      </a:endParaRPr>
                    </a:p>
                  </a:txBody>
                  <a:tcPr marL="38838" marR="38838" marT="0" marB="0"/>
                </a:tc>
                <a:tc hMerge="1">
                  <a:txBody>
                    <a:bodyPr/>
                    <a:lstStyle/>
                    <a:p>
                      <a:endParaRPr lang="en-US"/>
                    </a:p>
                  </a:txBody>
                  <a:tcPr/>
                </a:tc>
              </a:tr>
              <a:tr h="225444">
                <a:tc>
                  <a:txBody>
                    <a:bodyPr/>
                    <a:lstStyle/>
                    <a:p>
                      <a:pPr marL="0" marR="0" algn="just">
                        <a:lnSpc>
                          <a:spcPct val="115000"/>
                        </a:lnSpc>
                        <a:spcBef>
                          <a:spcPts val="0"/>
                        </a:spcBef>
                        <a:spcAft>
                          <a:spcPts val="0"/>
                        </a:spcAft>
                        <a:tabLst>
                          <a:tab pos="2457450" algn="l"/>
                        </a:tabLst>
                      </a:pPr>
                      <a:r>
                        <a:rPr lang="en-US" sz="2400" dirty="0" err="1">
                          <a:effectLst/>
                        </a:rPr>
                        <a:t>Ocrrebcem</a:t>
                      </a:r>
                      <a:r>
                        <a:rPr lang="en-US" sz="2400" dirty="0">
                          <a:effectLst/>
                        </a:rPr>
                        <a:t> rights, and obligation</a:t>
                      </a:r>
                      <a:endParaRPr lang="en-US" sz="2000" dirty="0">
                        <a:effectLst/>
                        <a:latin typeface="Calibri"/>
                        <a:ea typeface="Calibri"/>
                        <a:cs typeface="Times New Roman"/>
                      </a:endParaRPr>
                    </a:p>
                  </a:txBody>
                  <a:tcPr marL="38838" marR="38838" marT="0" marB="0"/>
                </a:tc>
                <a:tc>
                  <a:txBody>
                    <a:bodyPr/>
                    <a:lstStyle/>
                    <a:p>
                      <a:pPr marL="0" marR="0" algn="just">
                        <a:lnSpc>
                          <a:spcPct val="115000"/>
                        </a:lnSpc>
                        <a:spcBef>
                          <a:spcPts val="0"/>
                        </a:spcBef>
                        <a:spcAft>
                          <a:spcPts val="0"/>
                        </a:spcAft>
                        <a:tabLst>
                          <a:tab pos="2457450" algn="l"/>
                        </a:tabLst>
                      </a:pPr>
                      <a:r>
                        <a:rPr lang="en-US" sz="2400">
                          <a:effectLst/>
                        </a:rPr>
                        <a:t>Transaksi, dan hal2 lain yang sudah diungkap dalam lap keu, memang terjadi dan berkaitan dengan entitas ybs</a:t>
                      </a:r>
                      <a:endParaRPr lang="en-US" sz="2000">
                        <a:effectLst/>
                        <a:latin typeface="Calibri"/>
                        <a:ea typeface="Calibri"/>
                        <a:cs typeface="Times New Roman"/>
                      </a:endParaRPr>
                    </a:p>
                  </a:txBody>
                  <a:tcPr marL="38838" marR="38838" marT="0" marB="0"/>
                </a:tc>
              </a:tr>
              <a:tr h="225444">
                <a:tc>
                  <a:txBody>
                    <a:bodyPr/>
                    <a:lstStyle/>
                    <a:p>
                      <a:pPr marL="0" marR="0" algn="just">
                        <a:lnSpc>
                          <a:spcPct val="115000"/>
                        </a:lnSpc>
                        <a:spcBef>
                          <a:spcPts val="0"/>
                        </a:spcBef>
                        <a:spcAft>
                          <a:spcPts val="0"/>
                        </a:spcAft>
                        <a:tabLst>
                          <a:tab pos="2457450" algn="l"/>
                        </a:tabLst>
                      </a:pPr>
                      <a:r>
                        <a:rPr lang="en-US" sz="2400" dirty="0">
                          <a:effectLst/>
                        </a:rPr>
                        <a:t>Completeness</a:t>
                      </a:r>
                      <a:endParaRPr lang="en-US" sz="2000" dirty="0">
                        <a:effectLst/>
                        <a:latin typeface="Calibri"/>
                        <a:ea typeface="Calibri"/>
                        <a:cs typeface="Times New Roman"/>
                      </a:endParaRPr>
                    </a:p>
                  </a:txBody>
                  <a:tcPr marL="38838" marR="38838" marT="0" marB="0"/>
                </a:tc>
                <a:tc>
                  <a:txBody>
                    <a:bodyPr/>
                    <a:lstStyle/>
                    <a:p>
                      <a:pPr marL="0" marR="0" algn="just">
                        <a:lnSpc>
                          <a:spcPct val="115000"/>
                        </a:lnSpc>
                        <a:spcBef>
                          <a:spcPts val="0"/>
                        </a:spcBef>
                        <a:spcAft>
                          <a:spcPts val="0"/>
                        </a:spcAft>
                        <a:tabLst>
                          <a:tab pos="2457450" algn="l"/>
                        </a:tabLst>
                      </a:pPr>
                      <a:r>
                        <a:rPr lang="en-US" sz="2400">
                          <a:effectLst/>
                        </a:rPr>
                        <a:t>Semua pengungkapan yg hrs diungkap sudah dicantumkan dalam lap keu</a:t>
                      </a:r>
                      <a:endParaRPr lang="en-US" sz="2000">
                        <a:effectLst/>
                        <a:latin typeface="Calibri"/>
                        <a:ea typeface="Calibri"/>
                        <a:cs typeface="Times New Roman"/>
                      </a:endParaRPr>
                    </a:p>
                  </a:txBody>
                  <a:tcPr marL="38838" marR="38838" marT="0" marB="0"/>
                </a:tc>
              </a:tr>
              <a:tr h="225444">
                <a:tc>
                  <a:txBody>
                    <a:bodyPr/>
                    <a:lstStyle/>
                    <a:p>
                      <a:pPr marL="0" marR="0" algn="just">
                        <a:lnSpc>
                          <a:spcPct val="115000"/>
                        </a:lnSpc>
                        <a:spcBef>
                          <a:spcPts val="0"/>
                        </a:spcBef>
                        <a:spcAft>
                          <a:spcPts val="0"/>
                        </a:spcAft>
                        <a:tabLst>
                          <a:tab pos="2457450" algn="l"/>
                        </a:tabLst>
                      </a:pPr>
                      <a:r>
                        <a:rPr lang="en-US" sz="2400" dirty="0" err="1">
                          <a:effectLst/>
                        </a:rPr>
                        <a:t>Clasification</a:t>
                      </a:r>
                      <a:r>
                        <a:rPr lang="en-US" sz="2400" dirty="0">
                          <a:effectLst/>
                        </a:rPr>
                        <a:t> and understandability</a:t>
                      </a:r>
                      <a:endParaRPr lang="en-US" sz="2000" dirty="0">
                        <a:effectLst/>
                        <a:latin typeface="Calibri"/>
                        <a:ea typeface="Calibri"/>
                        <a:cs typeface="Times New Roman"/>
                      </a:endParaRPr>
                    </a:p>
                  </a:txBody>
                  <a:tcPr marL="38838" marR="38838" marT="0" marB="0"/>
                </a:tc>
                <a:tc>
                  <a:txBody>
                    <a:bodyPr/>
                    <a:lstStyle/>
                    <a:p>
                      <a:pPr marL="0" marR="0" algn="just">
                        <a:lnSpc>
                          <a:spcPct val="115000"/>
                        </a:lnSpc>
                        <a:spcBef>
                          <a:spcPts val="0"/>
                        </a:spcBef>
                        <a:spcAft>
                          <a:spcPts val="0"/>
                        </a:spcAft>
                        <a:tabLst>
                          <a:tab pos="2457450" algn="l"/>
                        </a:tabLst>
                      </a:pPr>
                      <a:r>
                        <a:rPr lang="en-US" sz="2400">
                          <a:effectLst/>
                        </a:rPr>
                        <a:t>Informasi keu. Disajikan dan dijelaskan dg tepat dan pengungkapan dinyatakan dg jelas</a:t>
                      </a:r>
                      <a:endParaRPr lang="en-US" sz="2000">
                        <a:effectLst/>
                        <a:latin typeface="Calibri"/>
                        <a:ea typeface="Calibri"/>
                        <a:cs typeface="Times New Roman"/>
                      </a:endParaRPr>
                    </a:p>
                  </a:txBody>
                  <a:tcPr marL="38838" marR="38838" marT="0" marB="0"/>
                </a:tc>
              </a:tr>
              <a:tr h="225444">
                <a:tc>
                  <a:txBody>
                    <a:bodyPr/>
                    <a:lstStyle/>
                    <a:p>
                      <a:pPr marL="0" marR="0" algn="just">
                        <a:lnSpc>
                          <a:spcPct val="115000"/>
                        </a:lnSpc>
                        <a:spcBef>
                          <a:spcPts val="0"/>
                        </a:spcBef>
                        <a:spcAft>
                          <a:spcPts val="0"/>
                        </a:spcAft>
                        <a:tabLst>
                          <a:tab pos="2457450" algn="l"/>
                        </a:tabLst>
                      </a:pPr>
                      <a:r>
                        <a:rPr lang="en-US" sz="2400" dirty="0">
                          <a:effectLst/>
                        </a:rPr>
                        <a:t>Accuracy and valuation</a:t>
                      </a:r>
                      <a:endParaRPr lang="en-US" sz="2000" dirty="0">
                        <a:effectLst/>
                        <a:latin typeface="Calibri"/>
                        <a:ea typeface="Calibri"/>
                        <a:cs typeface="Times New Roman"/>
                      </a:endParaRPr>
                    </a:p>
                  </a:txBody>
                  <a:tcPr marL="38838" marR="38838" marT="0" marB="0"/>
                </a:tc>
                <a:tc>
                  <a:txBody>
                    <a:bodyPr/>
                    <a:lstStyle/>
                    <a:p>
                      <a:pPr marL="0" marR="0" algn="just">
                        <a:lnSpc>
                          <a:spcPct val="115000"/>
                        </a:lnSpc>
                        <a:spcBef>
                          <a:spcPts val="0"/>
                        </a:spcBef>
                        <a:spcAft>
                          <a:spcPts val="0"/>
                        </a:spcAft>
                        <a:tabLst>
                          <a:tab pos="2457450" algn="l"/>
                        </a:tabLst>
                      </a:pPr>
                      <a:r>
                        <a:rPr lang="en-US" sz="2400" dirty="0" err="1">
                          <a:effectLst/>
                        </a:rPr>
                        <a:t>Informasi</a:t>
                      </a:r>
                      <a:r>
                        <a:rPr lang="en-US" sz="2400" dirty="0">
                          <a:effectLst/>
                        </a:rPr>
                        <a:t> </a:t>
                      </a:r>
                      <a:r>
                        <a:rPr lang="en-US" sz="2400" dirty="0" err="1">
                          <a:effectLst/>
                        </a:rPr>
                        <a:t>keu</a:t>
                      </a:r>
                      <a:r>
                        <a:rPr lang="en-US" sz="2400" dirty="0">
                          <a:effectLst/>
                        </a:rPr>
                        <a:t>. Dan info lain </a:t>
                      </a:r>
                      <a:r>
                        <a:rPr lang="en-US" sz="2400" dirty="0" err="1">
                          <a:effectLst/>
                        </a:rPr>
                        <a:t>diungkapkan</a:t>
                      </a:r>
                      <a:r>
                        <a:rPr lang="en-US" sz="2400" dirty="0">
                          <a:effectLst/>
                        </a:rPr>
                        <a:t> dg </a:t>
                      </a:r>
                      <a:r>
                        <a:rPr lang="en-US" sz="2400" dirty="0" err="1">
                          <a:effectLst/>
                        </a:rPr>
                        <a:t>wajar</a:t>
                      </a:r>
                      <a:r>
                        <a:rPr lang="en-US" sz="2400" dirty="0">
                          <a:effectLst/>
                        </a:rPr>
                        <a:t> </a:t>
                      </a:r>
                      <a:r>
                        <a:rPr lang="en-US" sz="2400" dirty="0" err="1">
                          <a:effectLst/>
                        </a:rPr>
                        <a:t>dan</a:t>
                      </a:r>
                      <a:r>
                        <a:rPr lang="en-US" sz="2400" dirty="0">
                          <a:effectLst/>
                        </a:rPr>
                        <a:t> </a:t>
                      </a:r>
                      <a:r>
                        <a:rPr lang="en-US" sz="2400" dirty="0" err="1">
                          <a:effectLst/>
                        </a:rPr>
                        <a:t>dalam</a:t>
                      </a:r>
                      <a:r>
                        <a:rPr lang="en-US" sz="2400" dirty="0">
                          <a:effectLst/>
                        </a:rPr>
                        <a:t> </a:t>
                      </a:r>
                      <a:r>
                        <a:rPr lang="en-US" sz="2400" dirty="0" err="1">
                          <a:effectLst/>
                        </a:rPr>
                        <a:t>jumlah</a:t>
                      </a:r>
                      <a:r>
                        <a:rPr lang="en-US" sz="2400" dirty="0">
                          <a:effectLst/>
                        </a:rPr>
                        <a:t> yang </a:t>
                      </a:r>
                      <a:r>
                        <a:rPr lang="en-US" sz="2400" dirty="0" err="1">
                          <a:effectLst/>
                        </a:rPr>
                        <a:t>benar</a:t>
                      </a:r>
                      <a:endParaRPr lang="en-US" sz="2000" dirty="0">
                        <a:effectLst/>
                        <a:latin typeface="Calibri"/>
                        <a:ea typeface="Calibri"/>
                        <a:cs typeface="Times New Roman"/>
                      </a:endParaRPr>
                    </a:p>
                  </a:txBody>
                  <a:tcPr marL="38838" marR="38838" marT="0" marB="0"/>
                </a:tc>
              </a:tr>
            </a:tbl>
          </a:graphicData>
        </a:graphic>
      </p:graphicFrame>
    </p:spTree>
    <p:extLst>
      <p:ext uri="{BB962C8B-B14F-4D97-AF65-F5344CB8AC3E}">
        <p14:creationId xmlns:p14="http://schemas.microsoft.com/office/powerpoint/2010/main" val="11348333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base">
              <a:spcAft>
                <a:spcPct val="0"/>
              </a:spcAft>
              <a:tabLst>
                <a:tab pos="2457450" algn="l"/>
              </a:tabLst>
            </a:pP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ASERSI DALAM LAPORAN KEUANGAN</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66551051"/>
              </p:ext>
            </p:extLst>
          </p:nvPr>
        </p:nvGraphicFramePr>
        <p:xfrm>
          <a:off x="533401" y="1600199"/>
          <a:ext cx="8001000" cy="4732020"/>
        </p:xfrm>
        <a:graphic>
          <a:graphicData uri="http://schemas.openxmlformats.org/drawingml/2006/table">
            <a:tbl>
              <a:tblPr firstRow="1" firstCol="1" bandRow="1">
                <a:tableStyleId>{5C22544A-7EE6-4342-B048-85BDC9FD1C3A}</a:tableStyleId>
              </a:tblPr>
              <a:tblGrid>
                <a:gridCol w="1967726"/>
                <a:gridCol w="6033274"/>
              </a:tblGrid>
              <a:tr h="112448">
                <a:tc>
                  <a:txBody>
                    <a:bodyPr/>
                    <a:lstStyle/>
                    <a:p>
                      <a:pPr marL="0" marR="0" algn="ctr">
                        <a:lnSpc>
                          <a:spcPct val="115000"/>
                        </a:lnSpc>
                        <a:spcBef>
                          <a:spcPts val="0"/>
                        </a:spcBef>
                        <a:spcAft>
                          <a:spcPts val="0"/>
                        </a:spcAft>
                        <a:tabLst>
                          <a:tab pos="2457450" algn="l"/>
                        </a:tabLst>
                      </a:pPr>
                      <a:r>
                        <a:rPr lang="en-US" sz="1800" dirty="0">
                          <a:effectLst/>
                        </a:rPr>
                        <a:t>ASERSI</a:t>
                      </a:r>
                      <a:endParaRPr lang="en-US" sz="1600" dirty="0">
                        <a:effectLst/>
                        <a:latin typeface="Calibri"/>
                        <a:ea typeface="Calibri"/>
                        <a:cs typeface="Times New Roman"/>
                      </a:endParaRPr>
                    </a:p>
                  </a:txBody>
                  <a:tcPr marL="38838" marR="38838" marT="0" marB="0"/>
                </a:tc>
                <a:tc>
                  <a:txBody>
                    <a:bodyPr/>
                    <a:lstStyle/>
                    <a:p>
                      <a:pPr marL="0" marR="0" algn="ctr">
                        <a:lnSpc>
                          <a:spcPct val="115000"/>
                        </a:lnSpc>
                        <a:spcBef>
                          <a:spcPts val="0"/>
                        </a:spcBef>
                        <a:spcAft>
                          <a:spcPts val="0"/>
                        </a:spcAft>
                        <a:tabLst>
                          <a:tab pos="2457450" algn="l"/>
                        </a:tabLst>
                      </a:pPr>
                      <a:r>
                        <a:rPr lang="en-US" sz="1800">
                          <a:effectLst/>
                        </a:rPr>
                        <a:t>PENJELASAN</a:t>
                      </a:r>
                      <a:endParaRPr lang="en-US" sz="1600">
                        <a:effectLst/>
                        <a:latin typeface="Calibri"/>
                        <a:ea typeface="Calibri"/>
                        <a:cs typeface="Times New Roman"/>
                      </a:endParaRPr>
                    </a:p>
                  </a:txBody>
                  <a:tcPr marL="38838" marR="38838" marT="0" marB="0"/>
                </a:tc>
              </a:tr>
              <a:tr h="112448">
                <a:tc gridSpan="2">
                  <a:txBody>
                    <a:bodyPr/>
                    <a:lstStyle/>
                    <a:p>
                      <a:pPr marL="0" marR="0" algn="ctr">
                        <a:lnSpc>
                          <a:spcPct val="115000"/>
                        </a:lnSpc>
                        <a:spcBef>
                          <a:spcPts val="0"/>
                        </a:spcBef>
                        <a:spcAft>
                          <a:spcPts val="0"/>
                        </a:spcAft>
                        <a:tabLst>
                          <a:tab pos="2457450" algn="l"/>
                        </a:tabLst>
                      </a:pPr>
                      <a:r>
                        <a:rPr lang="en-US" sz="1800" dirty="0" err="1">
                          <a:effectLst/>
                        </a:rPr>
                        <a:t>Asersi</a:t>
                      </a:r>
                      <a:r>
                        <a:rPr lang="en-US" sz="1800" dirty="0">
                          <a:effectLst/>
                        </a:rPr>
                        <a:t> </a:t>
                      </a:r>
                      <a:r>
                        <a:rPr lang="en-US" sz="1800" dirty="0" err="1">
                          <a:effectLst/>
                        </a:rPr>
                        <a:t>gabungan</a:t>
                      </a:r>
                      <a:endParaRPr lang="en-US" sz="1600" dirty="0">
                        <a:effectLst/>
                        <a:latin typeface="Calibri"/>
                        <a:ea typeface="Calibri"/>
                        <a:cs typeface="Times New Roman"/>
                      </a:endParaRPr>
                    </a:p>
                  </a:txBody>
                  <a:tcPr marL="38838" marR="38838" marT="0" marB="0"/>
                </a:tc>
                <a:tc hMerge="1">
                  <a:txBody>
                    <a:bodyPr/>
                    <a:lstStyle/>
                    <a:p>
                      <a:endParaRPr lang="en-US"/>
                    </a:p>
                  </a:txBody>
                  <a:tcPr/>
                </a:tc>
              </a:tr>
              <a:tr h="449792">
                <a:tc>
                  <a:txBody>
                    <a:bodyPr/>
                    <a:lstStyle/>
                    <a:p>
                      <a:pPr marL="0" marR="0" algn="just">
                        <a:lnSpc>
                          <a:spcPct val="115000"/>
                        </a:lnSpc>
                        <a:spcBef>
                          <a:spcPts val="0"/>
                        </a:spcBef>
                        <a:spcAft>
                          <a:spcPts val="0"/>
                        </a:spcAft>
                        <a:tabLst>
                          <a:tab pos="2457450" algn="l"/>
                        </a:tabLst>
                      </a:pPr>
                      <a:r>
                        <a:rPr lang="en-US" sz="1800" dirty="0">
                          <a:effectLst/>
                        </a:rPr>
                        <a:t> Completeness</a:t>
                      </a:r>
                      <a:endParaRPr lang="en-US" sz="1600" dirty="0">
                        <a:effectLst/>
                        <a:latin typeface="Calibri"/>
                        <a:ea typeface="Calibri"/>
                        <a:cs typeface="Times New Roman"/>
                      </a:endParaRPr>
                    </a:p>
                  </a:txBody>
                  <a:tcPr marL="38838" marR="38838" marT="0" marB="0"/>
                </a:tc>
                <a:tc>
                  <a:txBody>
                    <a:bodyPr/>
                    <a:lstStyle/>
                    <a:p>
                      <a:pPr marL="0" marR="0" algn="just">
                        <a:lnSpc>
                          <a:spcPct val="115000"/>
                        </a:lnSpc>
                        <a:spcBef>
                          <a:spcPts val="0"/>
                        </a:spcBef>
                        <a:spcAft>
                          <a:spcPts val="0"/>
                        </a:spcAft>
                        <a:tabLst>
                          <a:tab pos="2457450" algn="l"/>
                        </a:tabLst>
                      </a:pPr>
                      <a:r>
                        <a:rPr lang="en-US" sz="1800" dirty="0" err="1">
                          <a:effectLst/>
                        </a:rPr>
                        <a:t>Sgl</a:t>
                      </a:r>
                      <a:r>
                        <a:rPr lang="en-US" sz="1800" dirty="0">
                          <a:effectLst/>
                        </a:rPr>
                        <a:t> </a:t>
                      </a:r>
                      <a:r>
                        <a:rPr lang="en-US" sz="1800" dirty="0" err="1">
                          <a:effectLst/>
                        </a:rPr>
                        <a:t>sesuatu</a:t>
                      </a:r>
                      <a:r>
                        <a:rPr lang="en-US" sz="1800" dirty="0">
                          <a:effectLst/>
                        </a:rPr>
                        <a:t> </a:t>
                      </a:r>
                      <a:r>
                        <a:rPr lang="en-US" sz="1800" dirty="0" err="1">
                          <a:effectLst/>
                        </a:rPr>
                        <a:t>yng</a:t>
                      </a:r>
                      <a:r>
                        <a:rPr lang="en-US" sz="1800" dirty="0">
                          <a:effectLst/>
                        </a:rPr>
                        <a:t> </a:t>
                      </a:r>
                      <a:r>
                        <a:rPr lang="en-US" sz="1800" dirty="0" err="1">
                          <a:effectLst/>
                        </a:rPr>
                        <a:t>harus</a:t>
                      </a:r>
                      <a:r>
                        <a:rPr lang="en-US" sz="1800" dirty="0">
                          <a:effectLst/>
                        </a:rPr>
                        <a:t> </a:t>
                      </a:r>
                      <a:r>
                        <a:rPr lang="en-US" sz="1800" dirty="0" err="1">
                          <a:effectLst/>
                        </a:rPr>
                        <a:t>dicatat</a:t>
                      </a:r>
                      <a:r>
                        <a:rPr lang="en-US" sz="1800" dirty="0">
                          <a:effectLst/>
                        </a:rPr>
                        <a:t> / </a:t>
                      </a:r>
                      <a:r>
                        <a:rPr lang="en-US" sz="1800" dirty="0" err="1">
                          <a:effectLst/>
                        </a:rPr>
                        <a:t>diungkap</a:t>
                      </a:r>
                      <a:r>
                        <a:rPr lang="en-US" sz="1800" dirty="0">
                          <a:effectLst/>
                        </a:rPr>
                        <a:t> </a:t>
                      </a:r>
                      <a:r>
                        <a:rPr lang="en-US" sz="1800" dirty="0" err="1">
                          <a:effectLst/>
                        </a:rPr>
                        <a:t>telah</a:t>
                      </a:r>
                      <a:r>
                        <a:rPr lang="en-US" sz="1800" dirty="0">
                          <a:effectLst/>
                        </a:rPr>
                        <a:t> </a:t>
                      </a:r>
                      <a:r>
                        <a:rPr lang="en-US" sz="1800" dirty="0" err="1">
                          <a:effectLst/>
                        </a:rPr>
                        <a:t>dicakup</a:t>
                      </a:r>
                      <a:endParaRPr lang="en-US" sz="1600" dirty="0">
                        <a:effectLst/>
                      </a:endParaRPr>
                    </a:p>
                    <a:p>
                      <a:pPr marL="0" marR="0" algn="just">
                        <a:lnSpc>
                          <a:spcPct val="115000"/>
                        </a:lnSpc>
                        <a:spcBef>
                          <a:spcPts val="0"/>
                        </a:spcBef>
                        <a:spcAft>
                          <a:spcPts val="0"/>
                        </a:spcAft>
                        <a:tabLst>
                          <a:tab pos="2457450" algn="l"/>
                        </a:tabLst>
                      </a:pPr>
                      <a:r>
                        <a:rPr lang="en-US" sz="1800" dirty="0">
                          <a:effectLst/>
                        </a:rPr>
                        <a:t> </a:t>
                      </a:r>
                      <a:endParaRPr lang="en-US" sz="1600" dirty="0">
                        <a:effectLst/>
                      </a:endParaRPr>
                    </a:p>
                    <a:p>
                      <a:pPr marL="0" marR="0" algn="just">
                        <a:lnSpc>
                          <a:spcPct val="115000"/>
                        </a:lnSpc>
                        <a:spcBef>
                          <a:spcPts val="0"/>
                        </a:spcBef>
                        <a:spcAft>
                          <a:spcPts val="0"/>
                        </a:spcAft>
                        <a:tabLst>
                          <a:tab pos="2457450" algn="l"/>
                        </a:tabLst>
                      </a:pPr>
                      <a:r>
                        <a:rPr lang="en-US" sz="1800" dirty="0" err="1">
                          <a:effectLst/>
                        </a:rPr>
                        <a:t>Tdk</a:t>
                      </a:r>
                      <a:r>
                        <a:rPr lang="en-US" sz="1800" dirty="0">
                          <a:effectLst/>
                        </a:rPr>
                        <a:t> </a:t>
                      </a:r>
                      <a:r>
                        <a:rPr lang="en-US" sz="1800" dirty="0" err="1">
                          <a:effectLst/>
                        </a:rPr>
                        <a:t>ada</a:t>
                      </a:r>
                      <a:r>
                        <a:rPr lang="en-US" sz="1800" dirty="0">
                          <a:effectLst/>
                        </a:rPr>
                        <a:t> asset, </a:t>
                      </a:r>
                      <a:r>
                        <a:rPr lang="en-US" sz="1800" dirty="0" err="1">
                          <a:effectLst/>
                        </a:rPr>
                        <a:t>utang</a:t>
                      </a:r>
                      <a:r>
                        <a:rPr lang="en-US" sz="1800" dirty="0">
                          <a:effectLst/>
                        </a:rPr>
                        <a:t> </a:t>
                      </a:r>
                      <a:r>
                        <a:rPr lang="en-US" sz="1800" dirty="0" err="1">
                          <a:effectLst/>
                        </a:rPr>
                        <a:t>dan</a:t>
                      </a:r>
                      <a:r>
                        <a:rPr lang="en-US" sz="1800" dirty="0">
                          <a:effectLst/>
                        </a:rPr>
                        <a:t> </a:t>
                      </a:r>
                      <a:r>
                        <a:rPr lang="en-US" sz="1800" dirty="0" err="1">
                          <a:effectLst/>
                        </a:rPr>
                        <a:t>transaksi</a:t>
                      </a:r>
                      <a:r>
                        <a:rPr lang="en-US" sz="1800" dirty="0">
                          <a:effectLst/>
                        </a:rPr>
                        <a:t> yang </a:t>
                      </a:r>
                      <a:r>
                        <a:rPr lang="en-US" sz="1800" dirty="0" err="1">
                          <a:effectLst/>
                        </a:rPr>
                        <a:t>belum</a:t>
                      </a:r>
                      <a:r>
                        <a:rPr lang="en-US" sz="1800" dirty="0">
                          <a:effectLst/>
                        </a:rPr>
                        <a:t> </a:t>
                      </a:r>
                      <a:r>
                        <a:rPr lang="en-US" sz="1800" dirty="0" err="1">
                          <a:effectLst/>
                        </a:rPr>
                        <a:t>dicatat</a:t>
                      </a:r>
                      <a:r>
                        <a:rPr lang="en-US" sz="1800" dirty="0">
                          <a:effectLst/>
                        </a:rPr>
                        <a:t>,</a:t>
                      </a:r>
                      <a:endParaRPr lang="en-US" sz="1600" dirty="0">
                        <a:effectLst/>
                      </a:endParaRPr>
                    </a:p>
                    <a:p>
                      <a:pPr marL="0" marR="0" algn="just">
                        <a:lnSpc>
                          <a:spcPct val="115000"/>
                        </a:lnSpc>
                        <a:spcBef>
                          <a:spcPts val="0"/>
                        </a:spcBef>
                        <a:spcAft>
                          <a:spcPts val="0"/>
                        </a:spcAft>
                        <a:tabLst>
                          <a:tab pos="2457450" algn="l"/>
                        </a:tabLst>
                      </a:pPr>
                      <a:r>
                        <a:rPr lang="en-US" sz="1800" dirty="0" err="1">
                          <a:effectLst/>
                        </a:rPr>
                        <a:t>Tidak</a:t>
                      </a:r>
                      <a:r>
                        <a:rPr lang="en-US" sz="1800" dirty="0">
                          <a:effectLst/>
                        </a:rPr>
                        <a:t> </a:t>
                      </a:r>
                      <a:r>
                        <a:rPr lang="en-US" sz="1800" dirty="0" err="1">
                          <a:effectLst/>
                        </a:rPr>
                        <a:t>ada</a:t>
                      </a:r>
                      <a:r>
                        <a:rPr lang="en-US" sz="1800" dirty="0">
                          <a:effectLst/>
                        </a:rPr>
                        <a:t> </a:t>
                      </a:r>
                      <a:r>
                        <a:rPr lang="en-US" sz="1800" dirty="0" err="1">
                          <a:effectLst/>
                        </a:rPr>
                        <a:t>laporan</a:t>
                      </a:r>
                      <a:r>
                        <a:rPr lang="en-US" sz="1800" dirty="0">
                          <a:effectLst/>
                        </a:rPr>
                        <a:t> yang </a:t>
                      </a:r>
                      <a:r>
                        <a:rPr lang="en-US" sz="1800" dirty="0" err="1">
                          <a:effectLst/>
                        </a:rPr>
                        <a:t>hilang</a:t>
                      </a:r>
                      <a:endParaRPr lang="en-US" sz="1600" dirty="0">
                        <a:effectLst/>
                        <a:latin typeface="Calibri"/>
                        <a:ea typeface="Calibri"/>
                        <a:cs typeface="Times New Roman"/>
                      </a:endParaRPr>
                    </a:p>
                  </a:txBody>
                  <a:tcPr marL="38838" marR="38838" marT="0" marB="0"/>
                </a:tc>
              </a:tr>
              <a:tr h="337344">
                <a:tc>
                  <a:txBody>
                    <a:bodyPr/>
                    <a:lstStyle/>
                    <a:p>
                      <a:pPr marL="0" marR="0" algn="just">
                        <a:lnSpc>
                          <a:spcPct val="115000"/>
                        </a:lnSpc>
                        <a:spcBef>
                          <a:spcPts val="0"/>
                        </a:spcBef>
                        <a:spcAft>
                          <a:spcPts val="0"/>
                        </a:spcAft>
                        <a:tabLst>
                          <a:tab pos="2457450" algn="l"/>
                        </a:tabLst>
                      </a:pPr>
                      <a:r>
                        <a:rPr lang="en-US" sz="1800" dirty="0" err="1">
                          <a:effectLst/>
                        </a:rPr>
                        <a:t>Existensi</a:t>
                      </a:r>
                      <a:endParaRPr lang="en-US" sz="1600" dirty="0">
                        <a:effectLst/>
                        <a:latin typeface="Calibri"/>
                        <a:ea typeface="Calibri"/>
                        <a:cs typeface="Times New Roman"/>
                      </a:endParaRPr>
                    </a:p>
                  </a:txBody>
                  <a:tcPr marL="38838" marR="38838" marT="0" marB="0"/>
                </a:tc>
                <a:tc>
                  <a:txBody>
                    <a:bodyPr/>
                    <a:lstStyle/>
                    <a:p>
                      <a:pPr marL="0" marR="0" algn="just">
                        <a:lnSpc>
                          <a:spcPct val="115000"/>
                        </a:lnSpc>
                        <a:spcBef>
                          <a:spcPts val="0"/>
                        </a:spcBef>
                        <a:spcAft>
                          <a:spcPts val="0"/>
                        </a:spcAft>
                        <a:tabLst>
                          <a:tab pos="2457450" algn="l"/>
                        </a:tabLst>
                      </a:pPr>
                      <a:r>
                        <a:rPr lang="en-US" sz="1800" dirty="0" err="1">
                          <a:effectLst/>
                        </a:rPr>
                        <a:t>Sgl</a:t>
                      </a:r>
                      <a:r>
                        <a:rPr lang="en-US" sz="1800" dirty="0">
                          <a:effectLst/>
                        </a:rPr>
                        <a:t> </a:t>
                      </a:r>
                      <a:r>
                        <a:rPr lang="en-US" sz="1800" dirty="0" err="1">
                          <a:effectLst/>
                        </a:rPr>
                        <a:t>sesuatu</a:t>
                      </a:r>
                      <a:r>
                        <a:rPr lang="en-US" sz="1800" dirty="0">
                          <a:effectLst/>
                        </a:rPr>
                        <a:t> </a:t>
                      </a:r>
                      <a:r>
                        <a:rPr lang="en-US" sz="1800" dirty="0" err="1">
                          <a:effectLst/>
                        </a:rPr>
                        <a:t>yng</a:t>
                      </a:r>
                      <a:r>
                        <a:rPr lang="en-US" sz="1800" dirty="0">
                          <a:effectLst/>
                        </a:rPr>
                        <a:t> </a:t>
                      </a:r>
                      <a:r>
                        <a:rPr lang="en-US" sz="1800" dirty="0" err="1">
                          <a:effectLst/>
                        </a:rPr>
                        <a:t>harus</a:t>
                      </a:r>
                      <a:r>
                        <a:rPr lang="en-US" sz="1800" dirty="0">
                          <a:effectLst/>
                        </a:rPr>
                        <a:t> </a:t>
                      </a:r>
                      <a:r>
                        <a:rPr lang="en-US" sz="1800" dirty="0" err="1">
                          <a:effectLst/>
                        </a:rPr>
                        <a:t>dicatat</a:t>
                      </a:r>
                      <a:r>
                        <a:rPr lang="en-US" sz="1800" dirty="0">
                          <a:effectLst/>
                        </a:rPr>
                        <a:t> / </a:t>
                      </a:r>
                      <a:r>
                        <a:rPr lang="en-US" sz="1800" dirty="0" err="1">
                          <a:effectLst/>
                        </a:rPr>
                        <a:t>diungkap</a:t>
                      </a:r>
                      <a:r>
                        <a:rPr lang="en-US" sz="1800" dirty="0">
                          <a:effectLst/>
                        </a:rPr>
                        <a:t> </a:t>
                      </a:r>
                      <a:r>
                        <a:rPr lang="en-US" sz="1800" dirty="0" err="1">
                          <a:effectLst/>
                        </a:rPr>
                        <a:t>memang</a:t>
                      </a:r>
                      <a:r>
                        <a:rPr lang="en-US" sz="1800" dirty="0">
                          <a:effectLst/>
                        </a:rPr>
                        <a:t> </a:t>
                      </a:r>
                      <a:r>
                        <a:rPr lang="en-US" sz="1800" dirty="0" err="1">
                          <a:effectLst/>
                        </a:rPr>
                        <a:t>benar</a:t>
                      </a:r>
                      <a:r>
                        <a:rPr lang="en-US" sz="1800" dirty="0">
                          <a:effectLst/>
                        </a:rPr>
                        <a:t> </a:t>
                      </a:r>
                      <a:r>
                        <a:rPr lang="en-US" sz="1800" dirty="0" err="1">
                          <a:effectLst/>
                        </a:rPr>
                        <a:t>ada</a:t>
                      </a:r>
                      <a:endParaRPr lang="en-US" sz="1600" dirty="0">
                        <a:effectLst/>
                      </a:endParaRPr>
                    </a:p>
                    <a:p>
                      <a:pPr marL="0" marR="0" algn="just">
                        <a:lnSpc>
                          <a:spcPct val="115000"/>
                        </a:lnSpc>
                        <a:spcBef>
                          <a:spcPts val="0"/>
                        </a:spcBef>
                        <a:spcAft>
                          <a:spcPts val="0"/>
                        </a:spcAft>
                        <a:tabLst>
                          <a:tab pos="2457450" algn="l"/>
                        </a:tabLst>
                      </a:pPr>
                      <a:r>
                        <a:rPr lang="en-US" sz="1800" dirty="0">
                          <a:effectLst/>
                        </a:rPr>
                        <a:t> </a:t>
                      </a:r>
                      <a:endParaRPr lang="en-US" sz="1600" dirty="0">
                        <a:effectLst/>
                      </a:endParaRPr>
                    </a:p>
                    <a:p>
                      <a:pPr marL="0" marR="0" algn="just">
                        <a:lnSpc>
                          <a:spcPct val="115000"/>
                        </a:lnSpc>
                        <a:spcBef>
                          <a:spcPts val="0"/>
                        </a:spcBef>
                        <a:spcAft>
                          <a:spcPts val="0"/>
                        </a:spcAft>
                        <a:tabLst>
                          <a:tab pos="2457450" algn="l"/>
                        </a:tabLst>
                      </a:pPr>
                      <a:r>
                        <a:rPr lang="en-US" sz="1800" dirty="0">
                          <a:effectLst/>
                        </a:rPr>
                        <a:t>asset, </a:t>
                      </a:r>
                      <a:r>
                        <a:rPr lang="en-US" sz="1800" dirty="0" err="1">
                          <a:effectLst/>
                        </a:rPr>
                        <a:t>utang</a:t>
                      </a:r>
                      <a:r>
                        <a:rPr lang="en-US" sz="1800" dirty="0">
                          <a:effectLst/>
                        </a:rPr>
                        <a:t> </a:t>
                      </a:r>
                      <a:r>
                        <a:rPr lang="en-US" sz="1800" dirty="0" err="1">
                          <a:effectLst/>
                        </a:rPr>
                        <a:t>dan</a:t>
                      </a:r>
                      <a:r>
                        <a:rPr lang="en-US" sz="1800" dirty="0">
                          <a:effectLst/>
                        </a:rPr>
                        <a:t> </a:t>
                      </a:r>
                      <a:r>
                        <a:rPr lang="en-US" sz="1800" dirty="0" err="1">
                          <a:effectLst/>
                        </a:rPr>
                        <a:t>transaksi</a:t>
                      </a:r>
                      <a:r>
                        <a:rPr lang="en-US" sz="1800" dirty="0">
                          <a:effectLst/>
                        </a:rPr>
                        <a:t> yang </a:t>
                      </a:r>
                      <a:r>
                        <a:rPr lang="en-US" sz="1800" dirty="0" err="1">
                          <a:effectLst/>
                        </a:rPr>
                        <a:t>dicatat</a:t>
                      </a:r>
                      <a:r>
                        <a:rPr lang="en-US" sz="1800" dirty="0">
                          <a:effectLst/>
                        </a:rPr>
                        <a:t> </a:t>
                      </a:r>
                      <a:r>
                        <a:rPr lang="en-US" sz="1800" dirty="0" err="1">
                          <a:effectLst/>
                        </a:rPr>
                        <a:t>memang</a:t>
                      </a:r>
                      <a:r>
                        <a:rPr lang="en-US" sz="1800" dirty="0">
                          <a:effectLst/>
                        </a:rPr>
                        <a:t> </a:t>
                      </a:r>
                      <a:r>
                        <a:rPr lang="en-US" sz="1800" dirty="0" err="1">
                          <a:effectLst/>
                        </a:rPr>
                        <a:t>ada</a:t>
                      </a:r>
                      <a:r>
                        <a:rPr lang="en-US" sz="1800" dirty="0">
                          <a:effectLst/>
                        </a:rPr>
                        <a:t>,</a:t>
                      </a:r>
                      <a:endParaRPr lang="en-US" sz="1600" dirty="0">
                        <a:effectLst/>
                        <a:latin typeface="Calibri"/>
                        <a:ea typeface="Calibri"/>
                        <a:cs typeface="Times New Roman"/>
                      </a:endParaRPr>
                    </a:p>
                  </a:txBody>
                  <a:tcPr marL="38838" marR="38838" marT="0" marB="0"/>
                </a:tc>
              </a:tr>
              <a:tr h="212724">
                <a:tc>
                  <a:txBody>
                    <a:bodyPr/>
                    <a:lstStyle/>
                    <a:p>
                      <a:pPr marL="0" marR="0" algn="just">
                        <a:lnSpc>
                          <a:spcPct val="115000"/>
                        </a:lnSpc>
                        <a:spcBef>
                          <a:spcPts val="0"/>
                        </a:spcBef>
                        <a:spcAft>
                          <a:spcPts val="0"/>
                        </a:spcAft>
                        <a:tabLst>
                          <a:tab pos="2457450" algn="l"/>
                        </a:tabLst>
                      </a:pPr>
                      <a:r>
                        <a:rPr lang="en-US" sz="1800" dirty="0">
                          <a:effectLst/>
                        </a:rPr>
                        <a:t>Accuracy and cut off</a:t>
                      </a:r>
                      <a:endParaRPr lang="en-US" sz="1600" dirty="0">
                        <a:effectLst/>
                        <a:latin typeface="Calibri"/>
                        <a:ea typeface="Calibri"/>
                        <a:cs typeface="Times New Roman"/>
                      </a:endParaRPr>
                    </a:p>
                  </a:txBody>
                  <a:tcPr marL="38838" marR="38838" marT="0" marB="0"/>
                </a:tc>
                <a:tc>
                  <a:txBody>
                    <a:bodyPr/>
                    <a:lstStyle/>
                    <a:p>
                      <a:pPr marL="0" marR="0" algn="just">
                        <a:lnSpc>
                          <a:spcPct val="115000"/>
                        </a:lnSpc>
                        <a:spcBef>
                          <a:spcPts val="0"/>
                        </a:spcBef>
                        <a:spcAft>
                          <a:spcPts val="0"/>
                        </a:spcAft>
                        <a:tabLst>
                          <a:tab pos="2457450" algn="l"/>
                        </a:tabLst>
                      </a:pPr>
                      <a:r>
                        <a:rPr lang="en-US" sz="1800" dirty="0" err="1">
                          <a:effectLst/>
                        </a:rPr>
                        <a:t>asset,hutang</a:t>
                      </a:r>
                      <a:r>
                        <a:rPr lang="en-US" sz="1800" dirty="0">
                          <a:effectLst/>
                        </a:rPr>
                        <a:t> , modal, </a:t>
                      </a:r>
                      <a:r>
                        <a:rPr lang="en-US" sz="1800" dirty="0" err="1">
                          <a:effectLst/>
                        </a:rPr>
                        <a:t>penjualan</a:t>
                      </a:r>
                      <a:r>
                        <a:rPr lang="en-US" sz="1800" dirty="0">
                          <a:effectLst/>
                        </a:rPr>
                        <a:t> </a:t>
                      </a:r>
                      <a:r>
                        <a:rPr lang="en-US" sz="1800" dirty="0" err="1">
                          <a:effectLst/>
                        </a:rPr>
                        <a:t>dan</a:t>
                      </a:r>
                      <a:r>
                        <a:rPr lang="en-US" sz="1800" dirty="0">
                          <a:effectLst/>
                        </a:rPr>
                        <a:t> </a:t>
                      </a:r>
                      <a:r>
                        <a:rPr lang="en-US" sz="1800" dirty="0" err="1">
                          <a:effectLst/>
                        </a:rPr>
                        <a:t>biaya</a:t>
                      </a:r>
                      <a:r>
                        <a:rPr lang="en-US" sz="1800" dirty="0">
                          <a:effectLst/>
                        </a:rPr>
                        <a:t> </a:t>
                      </a:r>
                      <a:r>
                        <a:rPr lang="en-US" sz="1800" dirty="0" err="1">
                          <a:effectLst/>
                        </a:rPr>
                        <a:t>telah</a:t>
                      </a:r>
                      <a:r>
                        <a:rPr lang="en-US" sz="1800" dirty="0">
                          <a:effectLst/>
                        </a:rPr>
                        <a:t> </a:t>
                      </a:r>
                      <a:r>
                        <a:rPr lang="en-US" sz="1800" dirty="0" err="1">
                          <a:effectLst/>
                        </a:rPr>
                        <a:t>dicatat</a:t>
                      </a:r>
                      <a:r>
                        <a:rPr lang="en-US" sz="1800" dirty="0">
                          <a:effectLst/>
                        </a:rPr>
                        <a:t> </a:t>
                      </a:r>
                      <a:r>
                        <a:rPr lang="en-US" sz="1800" dirty="0" err="1">
                          <a:effectLst/>
                        </a:rPr>
                        <a:t>dengan</a:t>
                      </a:r>
                      <a:r>
                        <a:rPr lang="en-US" sz="1800" dirty="0">
                          <a:effectLst/>
                        </a:rPr>
                        <a:t> </a:t>
                      </a:r>
                      <a:r>
                        <a:rPr lang="en-US" sz="1800" dirty="0" err="1">
                          <a:effectLst/>
                        </a:rPr>
                        <a:t>benar</a:t>
                      </a:r>
                      <a:r>
                        <a:rPr lang="en-US" sz="1800" dirty="0">
                          <a:effectLst/>
                        </a:rPr>
                        <a:t> </a:t>
                      </a:r>
                      <a:r>
                        <a:rPr lang="en-US" sz="1800" dirty="0" err="1">
                          <a:effectLst/>
                        </a:rPr>
                        <a:t>dan</a:t>
                      </a:r>
                      <a:r>
                        <a:rPr lang="en-US" sz="1800" dirty="0">
                          <a:effectLst/>
                        </a:rPr>
                        <a:t> </a:t>
                      </a:r>
                      <a:r>
                        <a:rPr lang="en-US" sz="1800" dirty="0" err="1">
                          <a:effectLst/>
                        </a:rPr>
                        <a:t>dialokasikan</a:t>
                      </a:r>
                      <a:r>
                        <a:rPr lang="en-US" sz="1800" dirty="0">
                          <a:effectLst/>
                        </a:rPr>
                        <a:t> </a:t>
                      </a:r>
                      <a:r>
                        <a:rPr lang="en-US" sz="1800" dirty="0" err="1">
                          <a:effectLst/>
                        </a:rPr>
                        <a:t>pada</a:t>
                      </a:r>
                      <a:r>
                        <a:rPr lang="en-US" sz="1800" dirty="0">
                          <a:effectLst/>
                        </a:rPr>
                        <a:t> </a:t>
                      </a:r>
                      <a:r>
                        <a:rPr lang="en-US" sz="1800" dirty="0" err="1">
                          <a:effectLst/>
                        </a:rPr>
                        <a:t>periode</a:t>
                      </a:r>
                      <a:r>
                        <a:rPr lang="en-US" sz="1800" dirty="0">
                          <a:effectLst/>
                        </a:rPr>
                        <a:t> yang </a:t>
                      </a:r>
                      <a:r>
                        <a:rPr lang="en-US" sz="1800" dirty="0" err="1">
                          <a:effectLst/>
                        </a:rPr>
                        <a:t>benar</a:t>
                      </a:r>
                      <a:endParaRPr lang="en-US" sz="1600" dirty="0">
                        <a:effectLst/>
                        <a:latin typeface="Calibri"/>
                        <a:ea typeface="Calibri"/>
                        <a:cs typeface="Times New Roman"/>
                      </a:endParaRPr>
                    </a:p>
                  </a:txBody>
                  <a:tcPr marL="38838" marR="38838" marT="0" marB="0"/>
                </a:tc>
              </a:tr>
              <a:tr h="449792">
                <a:tc>
                  <a:txBody>
                    <a:bodyPr/>
                    <a:lstStyle/>
                    <a:p>
                      <a:pPr marL="0" marR="0" algn="just">
                        <a:lnSpc>
                          <a:spcPct val="115000"/>
                        </a:lnSpc>
                        <a:spcBef>
                          <a:spcPts val="0"/>
                        </a:spcBef>
                        <a:spcAft>
                          <a:spcPts val="0"/>
                        </a:spcAft>
                        <a:tabLst>
                          <a:tab pos="2457450" algn="l"/>
                        </a:tabLst>
                      </a:pPr>
                      <a:r>
                        <a:rPr lang="en-US" sz="1800" dirty="0">
                          <a:effectLst/>
                        </a:rPr>
                        <a:t>Valuation</a:t>
                      </a:r>
                      <a:endParaRPr lang="en-US" sz="1600" dirty="0">
                        <a:effectLst/>
                        <a:latin typeface="Calibri"/>
                        <a:ea typeface="Calibri"/>
                        <a:cs typeface="Times New Roman"/>
                      </a:endParaRPr>
                    </a:p>
                  </a:txBody>
                  <a:tcPr marL="38838" marR="38838" marT="0" marB="0"/>
                </a:tc>
                <a:tc>
                  <a:txBody>
                    <a:bodyPr/>
                    <a:lstStyle/>
                    <a:p>
                      <a:pPr marL="0" marR="0" algn="just">
                        <a:lnSpc>
                          <a:spcPct val="115000"/>
                        </a:lnSpc>
                        <a:spcBef>
                          <a:spcPts val="0"/>
                        </a:spcBef>
                        <a:spcAft>
                          <a:spcPts val="0"/>
                        </a:spcAft>
                        <a:tabLst>
                          <a:tab pos="2457450" algn="l"/>
                        </a:tabLst>
                      </a:pPr>
                      <a:r>
                        <a:rPr lang="en-US" sz="1800" dirty="0" err="1">
                          <a:effectLst/>
                        </a:rPr>
                        <a:t>asset,hutang</a:t>
                      </a:r>
                      <a:r>
                        <a:rPr lang="en-US" sz="1800" dirty="0">
                          <a:effectLst/>
                        </a:rPr>
                        <a:t> , modal, </a:t>
                      </a:r>
                      <a:r>
                        <a:rPr lang="en-US" sz="1800" dirty="0" err="1">
                          <a:effectLst/>
                        </a:rPr>
                        <a:t>telah</a:t>
                      </a:r>
                      <a:r>
                        <a:rPr lang="en-US" sz="1800" dirty="0">
                          <a:effectLst/>
                        </a:rPr>
                        <a:t> </a:t>
                      </a:r>
                      <a:r>
                        <a:rPr lang="en-US" sz="1800" dirty="0" err="1">
                          <a:effectLst/>
                        </a:rPr>
                        <a:t>dicatat</a:t>
                      </a:r>
                      <a:r>
                        <a:rPr lang="en-US" sz="1800" dirty="0">
                          <a:effectLst/>
                        </a:rPr>
                        <a:t> </a:t>
                      </a:r>
                      <a:r>
                        <a:rPr lang="en-US" sz="1800" dirty="0" err="1">
                          <a:effectLst/>
                        </a:rPr>
                        <a:t>dlm</a:t>
                      </a:r>
                      <a:r>
                        <a:rPr lang="en-US" sz="1800" dirty="0">
                          <a:effectLst/>
                        </a:rPr>
                        <a:t> </a:t>
                      </a:r>
                      <a:r>
                        <a:rPr lang="en-US" sz="1800" dirty="0" err="1">
                          <a:effectLst/>
                        </a:rPr>
                        <a:t>jumlah</a:t>
                      </a:r>
                      <a:r>
                        <a:rPr lang="en-US" sz="1800" dirty="0">
                          <a:effectLst/>
                        </a:rPr>
                        <a:t> </a:t>
                      </a:r>
                      <a:r>
                        <a:rPr lang="en-US" sz="1800" dirty="0" err="1">
                          <a:effectLst/>
                        </a:rPr>
                        <a:t>atau</a:t>
                      </a:r>
                      <a:r>
                        <a:rPr lang="en-US" sz="1800" dirty="0">
                          <a:effectLst/>
                        </a:rPr>
                        <a:t> </a:t>
                      </a:r>
                      <a:r>
                        <a:rPr lang="en-US" sz="1800" dirty="0" err="1">
                          <a:effectLst/>
                        </a:rPr>
                        <a:t>nilai</a:t>
                      </a:r>
                      <a:r>
                        <a:rPr lang="en-US" sz="1800" dirty="0">
                          <a:effectLst/>
                        </a:rPr>
                        <a:t> at the appropriate </a:t>
                      </a:r>
                      <a:r>
                        <a:rPr lang="en-US" sz="1800" dirty="0" err="1">
                          <a:effectLst/>
                        </a:rPr>
                        <a:t>valuedengan</a:t>
                      </a:r>
                      <a:r>
                        <a:rPr lang="en-US" sz="1800" dirty="0">
                          <a:effectLst/>
                        </a:rPr>
                        <a:t> </a:t>
                      </a:r>
                      <a:r>
                        <a:rPr lang="en-US" sz="1800" dirty="0" err="1">
                          <a:effectLst/>
                        </a:rPr>
                        <a:t>benar</a:t>
                      </a:r>
                      <a:r>
                        <a:rPr lang="en-US" sz="1800" dirty="0">
                          <a:effectLst/>
                        </a:rPr>
                        <a:t> </a:t>
                      </a:r>
                      <a:r>
                        <a:rPr lang="en-US" sz="1800" dirty="0" err="1">
                          <a:effectLst/>
                        </a:rPr>
                        <a:t>dan</a:t>
                      </a:r>
                      <a:r>
                        <a:rPr lang="en-US" sz="1800" dirty="0">
                          <a:effectLst/>
                        </a:rPr>
                        <a:t> di </a:t>
                      </a:r>
                      <a:r>
                        <a:rPr lang="en-US" sz="1800" dirty="0" err="1">
                          <a:effectLst/>
                        </a:rPr>
                        <a:t>dalam</a:t>
                      </a:r>
                      <a:r>
                        <a:rPr lang="en-US" sz="1800" dirty="0">
                          <a:effectLst/>
                        </a:rPr>
                        <a:t> lap </a:t>
                      </a:r>
                      <a:r>
                        <a:rPr lang="en-US" sz="1800" dirty="0" err="1">
                          <a:effectLst/>
                        </a:rPr>
                        <a:t>keu</a:t>
                      </a:r>
                      <a:r>
                        <a:rPr lang="en-US" sz="1800" dirty="0">
                          <a:effectLst/>
                        </a:rPr>
                        <a:t>.</a:t>
                      </a:r>
                      <a:endParaRPr lang="en-US" sz="1600" dirty="0">
                        <a:effectLst/>
                      </a:endParaRPr>
                    </a:p>
                    <a:p>
                      <a:pPr marL="0" marR="0" algn="just">
                        <a:lnSpc>
                          <a:spcPct val="115000"/>
                        </a:lnSpc>
                        <a:spcBef>
                          <a:spcPts val="0"/>
                        </a:spcBef>
                        <a:spcAft>
                          <a:spcPts val="0"/>
                        </a:spcAft>
                        <a:tabLst>
                          <a:tab pos="2457450" algn="l"/>
                        </a:tabLst>
                      </a:pPr>
                      <a:r>
                        <a:rPr lang="en-US" sz="1800" dirty="0">
                          <a:effectLst/>
                        </a:rPr>
                        <a:t>Adjustment </a:t>
                      </a:r>
                      <a:r>
                        <a:rPr lang="en-US" sz="1800" dirty="0" err="1">
                          <a:effectLst/>
                        </a:rPr>
                        <a:t>untuk</a:t>
                      </a:r>
                      <a:r>
                        <a:rPr lang="en-US" sz="1800" dirty="0">
                          <a:effectLst/>
                        </a:rPr>
                        <a:t> </a:t>
                      </a:r>
                      <a:r>
                        <a:rPr lang="en-US" sz="1800" dirty="0" err="1">
                          <a:effectLst/>
                        </a:rPr>
                        <a:t>penilaian</a:t>
                      </a:r>
                      <a:r>
                        <a:rPr lang="en-US" sz="1800" dirty="0">
                          <a:effectLst/>
                        </a:rPr>
                        <a:t> </a:t>
                      </a:r>
                      <a:r>
                        <a:rPr lang="en-US" sz="1800" dirty="0" err="1">
                          <a:effectLst/>
                        </a:rPr>
                        <a:t>diperlukan</a:t>
                      </a:r>
                      <a:r>
                        <a:rPr lang="en-US" sz="1800" dirty="0">
                          <a:effectLst/>
                        </a:rPr>
                        <a:t> </a:t>
                      </a:r>
                      <a:r>
                        <a:rPr lang="en-US" sz="1800" dirty="0" err="1">
                          <a:effectLst/>
                        </a:rPr>
                        <a:t>krn</a:t>
                      </a:r>
                      <a:r>
                        <a:rPr lang="en-US" sz="1800" dirty="0">
                          <a:effectLst/>
                        </a:rPr>
                        <a:t> </a:t>
                      </a:r>
                      <a:r>
                        <a:rPr lang="en-US" sz="1800" dirty="0" err="1">
                          <a:effectLst/>
                        </a:rPr>
                        <a:t>sifatnya</a:t>
                      </a:r>
                      <a:r>
                        <a:rPr lang="en-US" sz="1800" dirty="0">
                          <a:effectLst/>
                        </a:rPr>
                        <a:t> </a:t>
                      </a:r>
                      <a:r>
                        <a:rPr lang="en-US" sz="1800" dirty="0" err="1">
                          <a:effectLst/>
                        </a:rPr>
                        <a:t>sesuai</a:t>
                      </a:r>
                      <a:r>
                        <a:rPr lang="en-US" sz="1800" dirty="0">
                          <a:effectLst/>
                        </a:rPr>
                        <a:t> dg </a:t>
                      </a:r>
                      <a:r>
                        <a:rPr lang="en-US" sz="1800" dirty="0" err="1">
                          <a:effectLst/>
                        </a:rPr>
                        <a:t>prinsip</a:t>
                      </a:r>
                      <a:r>
                        <a:rPr lang="en-US" sz="1800" dirty="0">
                          <a:effectLst/>
                        </a:rPr>
                        <a:t> </a:t>
                      </a:r>
                      <a:r>
                        <a:rPr lang="en-US" sz="1800" dirty="0" err="1">
                          <a:effectLst/>
                        </a:rPr>
                        <a:t>akuntansi</a:t>
                      </a:r>
                      <a:r>
                        <a:rPr lang="en-US" sz="1800" dirty="0">
                          <a:effectLst/>
                        </a:rPr>
                        <a:t> yang </a:t>
                      </a:r>
                      <a:r>
                        <a:rPr lang="en-US" sz="1800" dirty="0" err="1">
                          <a:effectLst/>
                        </a:rPr>
                        <a:t>diterapkan</a:t>
                      </a:r>
                      <a:r>
                        <a:rPr lang="en-US" sz="1800" dirty="0">
                          <a:effectLst/>
                        </a:rPr>
                        <a:t> </a:t>
                      </a:r>
                      <a:r>
                        <a:rPr lang="en-US" sz="1800" dirty="0" err="1">
                          <a:effectLst/>
                        </a:rPr>
                        <a:t>telah</a:t>
                      </a:r>
                      <a:r>
                        <a:rPr lang="en-US" sz="1800" dirty="0">
                          <a:effectLst/>
                        </a:rPr>
                        <a:t> </a:t>
                      </a:r>
                      <a:r>
                        <a:rPr lang="en-US" sz="1800" dirty="0" err="1">
                          <a:effectLst/>
                        </a:rPr>
                        <a:t>dicatat</a:t>
                      </a:r>
                      <a:r>
                        <a:rPr lang="en-US" sz="1800" dirty="0">
                          <a:effectLst/>
                        </a:rPr>
                        <a:t> </a:t>
                      </a:r>
                      <a:r>
                        <a:rPr lang="en-US" sz="1800" dirty="0" err="1">
                          <a:effectLst/>
                        </a:rPr>
                        <a:t>semestinya</a:t>
                      </a:r>
                      <a:endParaRPr lang="en-US" sz="1600" dirty="0">
                        <a:effectLst/>
                        <a:latin typeface="Calibri"/>
                        <a:ea typeface="Calibri"/>
                        <a:cs typeface="Times New Roman"/>
                      </a:endParaRPr>
                    </a:p>
                  </a:txBody>
                  <a:tcPr marL="38838" marR="38838" marT="0" marB="0"/>
                </a:tc>
              </a:tr>
            </a:tbl>
          </a:graphicData>
        </a:graphic>
      </p:graphicFrame>
    </p:spTree>
    <p:extLst>
      <p:ext uri="{BB962C8B-B14F-4D97-AF65-F5344CB8AC3E}">
        <p14:creationId xmlns:p14="http://schemas.microsoft.com/office/powerpoint/2010/main" val="11348333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solidFill>
                  <a:srgbClr val="0070C0"/>
                </a:solidFill>
              </a:rPr>
              <a:t>Asersi</a:t>
            </a:r>
            <a:r>
              <a:rPr lang="en-US" b="1" dirty="0" smtClean="0">
                <a:solidFill>
                  <a:srgbClr val="0070C0"/>
                </a:solidFill>
              </a:rPr>
              <a:t> </a:t>
            </a:r>
            <a:r>
              <a:rPr lang="en-US" b="1" dirty="0" err="1" smtClean="0">
                <a:solidFill>
                  <a:srgbClr val="0070C0"/>
                </a:solidFill>
              </a:rPr>
              <a:t>dalam</a:t>
            </a:r>
            <a:r>
              <a:rPr lang="en-US" b="1" dirty="0" smtClean="0">
                <a:solidFill>
                  <a:srgbClr val="0070C0"/>
                </a:solidFill>
              </a:rPr>
              <a:t> audit :</a:t>
            </a:r>
            <a:r>
              <a:rPr lang="en-US" dirty="0" smtClean="0">
                <a:solidFill>
                  <a:srgbClr val="0070C0"/>
                </a:solidFill>
              </a:rPr>
              <a:t/>
            </a:r>
            <a:br>
              <a:rPr lang="en-US" dirty="0" smtClean="0">
                <a:solidFill>
                  <a:srgbClr val="0070C0"/>
                </a:solidFill>
              </a:rPr>
            </a:br>
            <a:endParaRPr lang="en-US" dirty="0">
              <a:solidFill>
                <a:srgbClr val="0070C0"/>
              </a:solidFill>
            </a:endParaRPr>
          </a:p>
        </p:txBody>
      </p:sp>
      <p:sp>
        <p:nvSpPr>
          <p:cNvPr id="3" name="Content Placeholder 2"/>
          <p:cNvSpPr>
            <a:spLocks noGrp="1"/>
          </p:cNvSpPr>
          <p:nvPr>
            <p:ph idx="1"/>
          </p:nvPr>
        </p:nvSpPr>
        <p:spPr/>
        <p:txBody>
          <a:bodyPr>
            <a:normAutofit fontScale="85000" lnSpcReduction="10000"/>
          </a:bodyPr>
          <a:lstStyle/>
          <a:p>
            <a:pPr lvl="0"/>
            <a:r>
              <a:rPr lang="en-US" b="1" dirty="0" smtClean="0"/>
              <a:t>Tingkat </a:t>
            </a:r>
            <a:r>
              <a:rPr lang="en-US" b="1" dirty="0" err="1"/>
              <a:t>lap.keu</a:t>
            </a:r>
            <a:endParaRPr lang="en-US" dirty="0"/>
          </a:p>
          <a:p>
            <a:r>
              <a:rPr lang="en-US" dirty="0" err="1">
                <a:solidFill>
                  <a:srgbClr val="C00000"/>
                </a:solidFill>
              </a:rPr>
              <a:t>Risiko</a:t>
            </a:r>
            <a:r>
              <a:rPr lang="en-US" dirty="0">
                <a:solidFill>
                  <a:srgbClr val="C00000"/>
                </a:solidFill>
              </a:rPr>
              <a:t> </a:t>
            </a:r>
            <a:r>
              <a:rPr lang="en-US" dirty="0" err="1">
                <a:solidFill>
                  <a:srgbClr val="C00000"/>
                </a:solidFill>
              </a:rPr>
              <a:t>ditingkat</a:t>
            </a:r>
            <a:r>
              <a:rPr lang="en-US" dirty="0">
                <a:solidFill>
                  <a:srgbClr val="C00000"/>
                </a:solidFill>
              </a:rPr>
              <a:t> lap </a:t>
            </a:r>
            <a:r>
              <a:rPr lang="en-US" dirty="0" err="1">
                <a:solidFill>
                  <a:srgbClr val="C00000"/>
                </a:solidFill>
              </a:rPr>
              <a:t>keuangan</a:t>
            </a:r>
            <a:r>
              <a:rPr lang="en-US" dirty="0">
                <a:solidFill>
                  <a:srgbClr val="C00000"/>
                </a:solidFill>
              </a:rPr>
              <a:t> </a:t>
            </a:r>
            <a:r>
              <a:rPr lang="en-US" dirty="0" err="1">
                <a:solidFill>
                  <a:srgbClr val="C00000"/>
                </a:solidFill>
              </a:rPr>
              <a:t>lebih</a:t>
            </a:r>
            <a:r>
              <a:rPr lang="en-US" dirty="0">
                <a:solidFill>
                  <a:srgbClr val="C00000"/>
                </a:solidFill>
              </a:rPr>
              <a:t> </a:t>
            </a:r>
            <a:r>
              <a:rPr lang="en-US" dirty="0" err="1">
                <a:solidFill>
                  <a:srgbClr val="C00000"/>
                </a:solidFill>
              </a:rPr>
              <a:t>bersifat</a:t>
            </a:r>
            <a:r>
              <a:rPr lang="en-US" dirty="0">
                <a:solidFill>
                  <a:srgbClr val="C00000"/>
                </a:solidFill>
              </a:rPr>
              <a:t> pervasive (</a:t>
            </a:r>
            <a:r>
              <a:rPr lang="en-US" dirty="0" err="1">
                <a:solidFill>
                  <a:srgbClr val="C00000"/>
                </a:solidFill>
              </a:rPr>
              <a:t>tersebar</a:t>
            </a:r>
            <a:r>
              <a:rPr lang="en-US" dirty="0">
                <a:solidFill>
                  <a:srgbClr val="C00000"/>
                </a:solidFill>
              </a:rPr>
              <a:t> </a:t>
            </a:r>
            <a:r>
              <a:rPr lang="en-US" dirty="0" err="1">
                <a:solidFill>
                  <a:srgbClr val="C00000"/>
                </a:solidFill>
              </a:rPr>
              <a:t>luas</a:t>
            </a:r>
            <a:r>
              <a:rPr lang="en-US" dirty="0">
                <a:solidFill>
                  <a:srgbClr val="C00000"/>
                </a:solidFill>
              </a:rPr>
              <a:t>)</a:t>
            </a:r>
          </a:p>
          <a:p>
            <a:r>
              <a:rPr lang="en-US" dirty="0" err="1">
                <a:solidFill>
                  <a:srgbClr val="C00000"/>
                </a:solidFill>
              </a:rPr>
              <a:t>Contoh</a:t>
            </a:r>
            <a:r>
              <a:rPr lang="en-US" dirty="0">
                <a:solidFill>
                  <a:srgbClr val="C00000"/>
                </a:solidFill>
              </a:rPr>
              <a:t> :</a:t>
            </a:r>
          </a:p>
          <a:p>
            <a:r>
              <a:rPr lang="en-US" dirty="0" err="1">
                <a:solidFill>
                  <a:srgbClr val="C00000"/>
                </a:solidFill>
              </a:rPr>
              <a:t>Kepala</a:t>
            </a:r>
            <a:r>
              <a:rPr lang="en-US" dirty="0">
                <a:solidFill>
                  <a:srgbClr val="C00000"/>
                </a:solidFill>
              </a:rPr>
              <a:t> </a:t>
            </a:r>
            <a:r>
              <a:rPr lang="en-US" dirty="0" err="1">
                <a:solidFill>
                  <a:srgbClr val="C00000"/>
                </a:solidFill>
              </a:rPr>
              <a:t>pembukuan</a:t>
            </a:r>
            <a:r>
              <a:rPr lang="en-US" dirty="0">
                <a:solidFill>
                  <a:srgbClr val="C00000"/>
                </a:solidFill>
              </a:rPr>
              <a:t> </a:t>
            </a:r>
            <a:r>
              <a:rPr lang="en-US" dirty="0" err="1">
                <a:solidFill>
                  <a:srgbClr val="C00000"/>
                </a:solidFill>
              </a:rPr>
              <a:t>tidak</a:t>
            </a:r>
            <a:r>
              <a:rPr lang="en-US" dirty="0">
                <a:solidFill>
                  <a:srgbClr val="C00000"/>
                </a:solidFill>
              </a:rPr>
              <a:t> </a:t>
            </a:r>
            <a:r>
              <a:rPr lang="en-US" dirty="0" err="1">
                <a:solidFill>
                  <a:srgbClr val="C00000"/>
                </a:solidFill>
              </a:rPr>
              <a:t>cukup</a:t>
            </a:r>
            <a:r>
              <a:rPr lang="en-US" dirty="0">
                <a:solidFill>
                  <a:srgbClr val="C00000"/>
                </a:solidFill>
              </a:rPr>
              <a:t> </a:t>
            </a:r>
            <a:r>
              <a:rPr lang="en-US" dirty="0" err="1">
                <a:solidFill>
                  <a:srgbClr val="C00000"/>
                </a:solidFill>
              </a:rPr>
              <a:t>kompeten</a:t>
            </a:r>
            <a:r>
              <a:rPr lang="en-US" dirty="0">
                <a:solidFill>
                  <a:srgbClr val="C00000"/>
                </a:solidFill>
              </a:rPr>
              <a:t>, </a:t>
            </a:r>
            <a:r>
              <a:rPr lang="en-US" dirty="0" err="1">
                <a:solidFill>
                  <a:srgbClr val="C00000"/>
                </a:solidFill>
              </a:rPr>
              <a:t>sgt</a:t>
            </a:r>
            <a:r>
              <a:rPr lang="en-US" dirty="0">
                <a:solidFill>
                  <a:srgbClr val="C00000"/>
                </a:solidFill>
              </a:rPr>
              <a:t> </a:t>
            </a:r>
            <a:r>
              <a:rPr lang="en-US" dirty="0" err="1">
                <a:solidFill>
                  <a:srgbClr val="C00000"/>
                </a:solidFill>
              </a:rPr>
              <a:t>boleh</a:t>
            </a:r>
            <a:r>
              <a:rPr lang="en-US" dirty="0">
                <a:solidFill>
                  <a:srgbClr val="C00000"/>
                </a:solidFill>
              </a:rPr>
              <a:t> </a:t>
            </a:r>
            <a:r>
              <a:rPr lang="en-US" dirty="0" err="1">
                <a:solidFill>
                  <a:srgbClr val="C00000"/>
                </a:solidFill>
              </a:rPr>
              <a:t>kekeliruan</a:t>
            </a:r>
            <a:r>
              <a:rPr lang="en-US" dirty="0">
                <a:solidFill>
                  <a:srgbClr val="C00000"/>
                </a:solidFill>
              </a:rPr>
              <a:t> </a:t>
            </a:r>
            <a:r>
              <a:rPr lang="en-US" dirty="0" err="1">
                <a:solidFill>
                  <a:srgbClr val="C00000"/>
                </a:solidFill>
              </a:rPr>
              <a:t>sering</a:t>
            </a:r>
            <a:r>
              <a:rPr lang="en-US" dirty="0">
                <a:solidFill>
                  <a:srgbClr val="C00000"/>
                </a:solidFill>
              </a:rPr>
              <a:t> </a:t>
            </a:r>
            <a:r>
              <a:rPr lang="en-US" dirty="0" err="1">
                <a:solidFill>
                  <a:srgbClr val="C00000"/>
                </a:solidFill>
              </a:rPr>
              <a:t>terjadi</a:t>
            </a:r>
            <a:r>
              <a:rPr lang="en-US" dirty="0">
                <a:solidFill>
                  <a:srgbClr val="C00000"/>
                </a:solidFill>
              </a:rPr>
              <a:t> </a:t>
            </a:r>
            <a:r>
              <a:rPr lang="en-US" dirty="0" err="1">
                <a:solidFill>
                  <a:srgbClr val="C00000"/>
                </a:solidFill>
              </a:rPr>
              <a:t>dalam</a:t>
            </a:r>
            <a:r>
              <a:rPr lang="en-US" dirty="0">
                <a:solidFill>
                  <a:srgbClr val="C00000"/>
                </a:solidFill>
              </a:rPr>
              <a:t> lap </a:t>
            </a:r>
            <a:r>
              <a:rPr lang="en-US" dirty="0" err="1">
                <a:solidFill>
                  <a:srgbClr val="C00000"/>
                </a:solidFill>
              </a:rPr>
              <a:t>keu</a:t>
            </a:r>
            <a:r>
              <a:rPr lang="en-US" dirty="0">
                <a:solidFill>
                  <a:srgbClr val="C00000"/>
                </a:solidFill>
              </a:rPr>
              <a:t> ( </a:t>
            </a:r>
            <a:r>
              <a:rPr lang="en-US" dirty="0" err="1">
                <a:solidFill>
                  <a:srgbClr val="C00000"/>
                </a:solidFill>
              </a:rPr>
              <a:t>tidak</a:t>
            </a:r>
            <a:r>
              <a:rPr lang="en-US" dirty="0">
                <a:solidFill>
                  <a:srgbClr val="C00000"/>
                </a:solidFill>
              </a:rPr>
              <a:t> </a:t>
            </a:r>
            <a:r>
              <a:rPr lang="en-US" dirty="0" err="1">
                <a:solidFill>
                  <a:srgbClr val="C00000"/>
                </a:solidFill>
              </a:rPr>
              <a:t>terbatas</a:t>
            </a:r>
            <a:r>
              <a:rPr lang="en-US" dirty="0">
                <a:solidFill>
                  <a:srgbClr val="C00000"/>
                </a:solidFill>
              </a:rPr>
              <a:t>  </a:t>
            </a:r>
            <a:r>
              <a:rPr lang="en-US" dirty="0" err="1">
                <a:solidFill>
                  <a:srgbClr val="C00000"/>
                </a:solidFill>
              </a:rPr>
              <a:t>saldo</a:t>
            </a:r>
            <a:r>
              <a:rPr lang="en-US" dirty="0">
                <a:solidFill>
                  <a:srgbClr val="C00000"/>
                </a:solidFill>
              </a:rPr>
              <a:t> </a:t>
            </a:r>
            <a:r>
              <a:rPr lang="en-US" dirty="0" err="1">
                <a:solidFill>
                  <a:srgbClr val="C00000"/>
                </a:solidFill>
              </a:rPr>
              <a:t>akun</a:t>
            </a:r>
            <a:r>
              <a:rPr lang="en-US" dirty="0">
                <a:solidFill>
                  <a:srgbClr val="C00000"/>
                </a:solidFill>
              </a:rPr>
              <a:t>,  </a:t>
            </a:r>
            <a:r>
              <a:rPr lang="en-US" dirty="0" err="1">
                <a:solidFill>
                  <a:srgbClr val="C00000"/>
                </a:solidFill>
              </a:rPr>
              <a:t>satu</a:t>
            </a:r>
            <a:r>
              <a:rPr lang="en-US" dirty="0">
                <a:solidFill>
                  <a:srgbClr val="C00000"/>
                </a:solidFill>
              </a:rPr>
              <a:t> </a:t>
            </a:r>
            <a:r>
              <a:rPr lang="en-US" dirty="0" err="1">
                <a:solidFill>
                  <a:srgbClr val="C00000"/>
                </a:solidFill>
              </a:rPr>
              <a:t>jenis</a:t>
            </a:r>
            <a:r>
              <a:rPr lang="en-US" dirty="0">
                <a:solidFill>
                  <a:srgbClr val="C00000"/>
                </a:solidFill>
              </a:rPr>
              <a:t> </a:t>
            </a:r>
            <a:r>
              <a:rPr lang="en-US" dirty="0" err="1">
                <a:solidFill>
                  <a:srgbClr val="C00000"/>
                </a:solidFill>
              </a:rPr>
              <a:t>transaksi</a:t>
            </a:r>
            <a:r>
              <a:rPr lang="en-US" dirty="0">
                <a:solidFill>
                  <a:srgbClr val="C00000"/>
                </a:solidFill>
              </a:rPr>
              <a:t> </a:t>
            </a:r>
            <a:r>
              <a:rPr lang="en-US" dirty="0" err="1">
                <a:solidFill>
                  <a:srgbClr val="C00000"/>
                </a:solidFill>
              </a:rPr>
              <a:t>atau</a:t>
            </a:r>
            <a:r>
              <a:rPr lang="en-US" dirty="0">
                <a:solidFill>
                  <a:srgbClr val="C00000"/>
                </a:solidFill>
              </a:rPr>
              <a:t> </a:t>
            </a:r>
            <a:r>
              <a:rPr lang="en-US" dirty="0" err="1">
                <a:solidFill>
                  <a:srgbClr val="C00000"/>
                </a:solidFill>
              </a:rPr>
              <a:t>suatu</a:t>
            </a:r>
            <a:r>
              <a:rPr lang="en-US" dirty="0">
                <a:solidFill>
                  <a:srgbClr val="C00000"/>
                </a:solidFill>
              </a:rPr>
              <a:t> </a:t>
            </a:r>
            <a:r>
              <a:rPr lang="en-US" dirty="0" err="1">
                <a:solidFill>
                  <a:srgbClr val="C00000"/>
                </a:solidFill>
              </a:rPr>
              <a:t>pengungkapan</a:t>
            </a:r>
            <a:endParaRPr lang="en-US" dirty="0">
              <a:solidFill>
                <a:srgbClr val="C00000"/>
              </a:solidFill>
            </a:endParaRPr>
          </a:p>
          <a:p>
            <a:pPr marL="0" indent="0">
              <a:buNone/>
            </a:pPr>
            <a:r>
              <a:rPr lang="en-US" dirty="0">
                <a:solidFill>
                  <a:srgbClr val="C00000"/>
                </a:solidFill>
              </a:rPr>
              <a:t> </a:t>
            </a:r>
          </a:p>
          <a:p>
            <a:pPr lvl="0"/>
            <a:r>
              <a:rPr lang="en-US" b="1" dirty="0"/>
              <a:t>Tingkat </a:t>
            </a:r>
            <a:r>
              <a:rPr lang="en-US" b="1" dirty="0" err="1"/>
              <a:t>jenis</a:t>
            </a:r>
            <a:r>
              <a:rPr lang="en-US" b="1" dirty="0"/>
              <a:t> </a:t>
            </a:r>
            <a:r>
              <a:rPr lang="en-US" b="1" dirty="0" err="1"/>
              <a:t>transaksi</a:t>
            </a:r>
            <a:r>
              <a:rPr lang="en-US" b="1" dirty="0"/>
              <a:t>, </a:t>
            </a:r>
            <a:r>
              <a:rPr lang="en-US" b="1" dirty="0" err="1"/>
              <a:t>saldo</a:t>
            </a:r>
            <a:r>
              <a:rPr lang="en-US" b="1" dirty="0"/>
              <a:t> </a:t>
            </a:r>
            <a:r>
              <a:rPr lang="en-US" b="1" dirty="0" err="1"/>
              <a:t>akun</a:t>
            </a:r>
            <a:r>
              <a:rPr lang="en-US" b="1" dirty="0"/>
              <a:t> </a:t>
            </a:r>
            <a:r>
              <a:rPr lang="en-US" b="1" dirty="0" err="1"/>
              <a:t>dan</a:t>
            </a:r>
            <a:r>
              <a:rPr lang="en-US" b="1" dirty="0"/>
              <a:t> </a:t>
            </a:r>
            <a:r>
              <a:rPr lang="en-US" b="1" dirty="0" err="1"/>
              <a:t>pengungkapan</a:t>
            </a:r>
            <a:endParaRPr lang="en-US" dirty="0"/>
          </a:p>
          <a:p>
            <a:endParaRPr lang="en-US" dirty="0"/>
          </a:p>
        </p:txBody>
      </p:sp>
    </p:spTree>
    <p:extLst>
      <p:ext uri="{BB962C8B-B14F-4D97-AF65-F5344CB8AC3E}">
        <p14:creationId xmlns:p14="http://schemas.microsoft.com/office/powerpoint/2010/main" val="2442244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Asersi</a:t>
            </a:r>
            <a:r>
              <a:rPr lang="en-US" b="1" dirty="0" smtClean="0"/>
              <a:t> </a:t>
            </a:r>
            <a:r>
              <a:rPr lang="en-US" b="1" dirty="0" err="1" smtClean="0"/>
              <a:t>dalam</a:t>
            </a:r>
            <a:r>
              <a:rPr lang="en-US" b="1" dirty="0" smtClean="0"/>
              <a:t> audit :</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b="1" dirty="0"/>
              <a:t> </a:t>
            </a:r>
            <a:endParaRPr lang="en-US" dirty="0"/>
          </a:p>
          <a:p>
            <a:r>
              <a:rPr lang="en-US" sz="5100" b="1" dirty="0" err="1">
                <a:solidFill>
                  <a:srgbClr val="C00000"/>
                </a:solidFill>
              </a:rPr>
              <a:t>Asersi</a:t>
            </a:r>
            <a:r>
              <a:rPr lang="en-US" sz="5100" b="1" dirty="0">
                <a:solidFill>
                  <a:srgbClr val="C00000"/>
                </a:solidFill>
              </a:rPr>
              <a:t> </a:t>
            </a:r>
            <a:r>
              <a:rPr lang="en-US" sz="5100" b="1" dirty="0" err="1">
                <a:solidFill>
                  <a:srgbClr val="C00000"/>
                </a:solidFill>
              </a:rPr>
              <a:t>digunakan</a:t>
            </a:r>
            <a:r>
              <a:rPr lang="en-US" sz="5100" b="1" dirty="0">
                <a:solidFill>
                  <a:srgbClr val="C00000"/>
                </a:solidFill>
              </a:rPr>
              <a:t> auditor </a:t>
            </a:r>
            <a:r>
              <a:rPr lang="en-US" sz="5100" b="1" dirty="0" err="1">
                <a:solidFill>
                  <a:srgbClr val="C00000"/>
                </a:solidFill>
              </a:rPr>
              <a:t>untuk</a:t>
            </a:r>
            <a:r>
              <a:rPr lang="en-US" sz="5100" b="1" dirty="0">
                <a:solidFill>
                  <a:srgbClr val="C00000"/>
                </a:solidFill>
              </a:rPr>
              <a:t>:</a:t>
            </a:r>
            <a:endParaRPr lang="en-US" sz="5100" dirty="0">
              <a:solidFill>
                <a:srgbClr val="C00000"/>
              </a:solidFill>
            </a:endParaRPr>
          </a:p>
          <a:p>
            <a:pPr lvl="0"/>
            <a:r>
              <a:rPr lang="en-US" b="1" dirty="0" err="1">
                <a:solidFill>
                  <a:srgbClr val="00B0F0"/>
                </a:solidFill>
              </a:rPr>
              <a:t>Menentukan</a:t>
            </a:r>
            <a:r>
              <a:rPr lang="en-US" b="1" dirty="0">
                <a:solidFill>
                  <a:srgbClr val="00B0F0"/>
                </a:solidFill>
              </a:rPr>
              <a:t> </a:t>
            </a:r>
            <a:r>
              <a:rPr lang="en-US" b="1" dirty="0" err="1">
                <a:solidFill>
                  <a:srgbClr val="00B0F0"/>
                </a:solidFill>
              </a:rPr>
              <a:t>jenis</a:t>
            </a:r>
            <a:r>
              <a:rPr lang="en-US" b="1" dirty="0">
                <a:solidFill>
                  <a:srgbClr val="00B0F0"/>
                </a:solidFill>
              </a:rPr>
              <a:t> </a:t>
            </a:r>
            <a:r>
              <a:rPr lang="en-US" b="1" dirty="0" err="1">
                <a:solidFill>
                  <a:srgbClr val="00B0F0"/>
                </a:solidFill>
              </a:rPr>
              <a:t>risiko</a:t>
            </a:r>
            <a:r>
              <a:rPr lang="en-US" b="1" dirty="0">
                <a:solidFill>
                  <a:srgbClr val="00B0F0"/>
                </a:solidFill>
              </a:rPr>
              <a:t> </a:t>
            </a:r>
            <a:r>
              <a:rPr lang="en-US" b="1" dirty="0" err="1">
                <a:solidFill>
                  <a:srgbClr val="00B0F0"/>
                </a:solidFill>
              </a:rPr>
              <a:t>salah</a:t>
            </a:r>
            <a:r>
              <a:rPr lang="en-US" b="1" dirty="0">
                <a:solidFill>
                  <a:srgbClr val="00B0F0"/>
                </a:solidFill>
              </a:rPr>
              <a:t> </a:t>
            </a:r>
            <a:r>
              <a:rPr lang="en-US" b="1" dirty="0" err="1">
                <a:solidFill>
                  <a:srgbClr val="00B0F0"/>
                </a:solidFill>
              </a:rPr>
              <a:t>saji</a:t>
            </a:r>
            <a:r>
              <a:rPr lang="en-US" b="1" dirty="0">
                <a:solidFill>
                  <a:srgbClr val="00B0F0"/>
                </a:solidFill>
              </a:rPr>
              <a:t> yang bias </a:t>
            </a:r>
            <a:r>
              <a:rPr lang="en-US" b="1" dirty="0" err="1">
                <a:solidFill>
                  <a:srgbClr val="00B0F0"/>
                </a:solidFill>
              </a:rPr>
              <a:t>terjadi</a:t>
            </a:r>
            <a:endParaRPr lang="en-US" dirty="0">
              <a:solidFill>
                <a:srgbClr val="00B0F0"/>
              </a:solidFill>
            </a:endParaRPr>
          </a:p>
          <a:p>
            <a:pPr lvl="0"/>
            <a:r>
              <a:rPr lang="en-US" dirty="0" err="1">
                <a:solidFill>
                  <a:srgbClr val="00B050"/>
                </a:solidFill>
              </a:rPr>
              <a:t>Existensi</a:t>
            </a:r>
            <a:r>
              <a:rPr lang="en-US" dirty="0">
                <a:solidFill>
                  <a:srgbClr val="00B050"/>
                </a:solidFill>
              </a:rPr>
              <a:t> (asset </a:t>
            </a:r>
            <a:r>
              <a:rPr lang="en-US" dirty="0" err="1">
                <a:solidFill>
                  <a:srgbClr val="00B050"/>
                </a:solidFill>
              </a:rPr>
              <a:t>memang</a:t>
            </a:r>
            <a:r>
              <a:rPr lang="en-US" dirty="0">
                <a:solidFill>
                  <a:srgbClr val="00B050"/>
                </a:solidFill>
              </a:rPr>
              <a:t> </a:t>
            </a:r>
            <a:r>
              <a:rPr lang="en-US" dirty="0" err="1">
                <a:solidFill>
                  <a:srgbClr val="00B050"/>
                </a:solidFill>
              </a:rPr>
              <a:t>ada</a:t>
            </a:r>
            <a:r>
              <a:rPr lang="en-US" dirty="0">
                <a:solidFill>
                  <a:srgbClr val="00B050"/>
                </a:solidFill>
              </a:rPr>
              <a:t>)</a:t>
            </a:r>
          </a:p>
          <a:p>
            <a:pPr lvl="0"/>
            <a:r>
              <a:rPr lang="en-US" dirty="0" err="1">
                <a:solidFill>
                  <a:srgbClr val="00B050"/>
                </a:solidFill>
              </a:rPr>
              <a:t>Entitas</a:t>
            </a:r>
            <a:r>
              <a:rPr lang="en-US" dirty="0">
                <a:solidFill>
                  <a:srgbClr val="00B050"/>
                </a:solidFill>
              </a:rPr>
              <a:t> </a:t>
            </a:r>
            <a:r>
              <a:rPr lang="en-US" dirty="0" err="1">
                <a:solidFill>
                  <a:srgbClr val="00B050"/>
                </a:solidFill>
              </a:rPr>
              <a:t>memiliki</a:t>
            </a:r>
            <a:r>
              <a:rPr lang="en-US" dirty="0">
                <a:solidFill>
                  <a:srgbClr val="00B050"/>
                </a:solidFill>
              </a:rPr>
              <a:t> asset (right and obligations)</a:t>
            </a:r>
          </a:p>
          <a:p>
            <a:pPr lvl="0"/>
            <a:r>
              <a:rPr lang="en-US" dirty="0">
                <a:solidFill>
                  <a:srgbClr val="00B050"/>
                </a:solidFill>
              </a:rPr>
              <a:t>Completeness (</a:t>
            </a:r>
            <a:r>
              <a:rPr lang="en-US" dirty="0" err="1">
                <a:solidFill>
                  <a:srgbClr val="00B050"/>
                </a:solidFill>
              </a:rPr>
              <a:t>penjualan</a:t>
            </a:r>
            <a:r>
              <a:rPr lang="en-US" dirty="0">
                <a:solidFill>
                  <a:srgbClr val="00B050"/>
                </a:solidFill>
              </a:rPr>
              <a:t> </a:t>
            </a:r>
            <a:r>
              <a:rPr lang="en-US" dirty="0" err="1">
                <a:solidFill>
                  <a:srgbClr val="00B050"/>
                </a:solidFill>
              </a:rPr>
              <a:t>dicatat</a:t>
            </a:r>
            <a:r>
              <a:rPr lang="en-US" dirty="0">
                <a:solidFill>
                  <a:srgbClr val="00B050"/>
                </a:solidFill>
              </a:rPr>
              <a:t> </a:t>
            </a:r>
            <a:r>
              <a:rPr lang="en-US" dirty="0" err="1">
                <a:solidFill>
                  <a:srgbClr val="00B050"/>
                </a:solidFill>
              </a:rPr>
              <a:t>dengan</a:t>
            </a:r>
            <a:r>
              <a:rPr lang="en-US" dirty="0">
                <a:solidFill>
                  <a:srgbClr val="00B050"/>
                </a:solidFill>
              </a:rPr>
              <a:t> </a:t>
            </a:r>
            <a:r>
              <a:rPr lang="en-US" dirty="0" err="1">
                <a:solidFill>
                  <a:srgbClr val="00B050"/>
                </a:solidFill>
              </a:rPr>
              <a:t>benar</a:t>
            </a:r>
            <a:r>
              <a:rPr lang="en-US" dirty="0">
                <a:solidFill>
                  <a:srgbClr val="00B050"/>
                </a:solidFill>
              </a:rPr>
              <a:t>)</a:t>
            </a:r>
          </a:p>
          <a:p>
            <a:pPr lvl="0"/>
            <a:r>
              <a:rPr lang="en-US" dirty="0" err="1">
                <a:solidFill>
                  <a:srgbClr val="00B050"/>
                </a:solidFill>
              </a:rPr>
              <a:t>Saldo</a:t>
            </a:r>
            <a:r>
              <a:rPr lang="en-US" dirty="0">
                <a:solidFill>
                  <a:srgbClr val="00B050"/>
                </a:solidFill>
              </a:rPr>
              <a:t> </a:t>
            </a:r>
            <a:r>
              <a:rPr lang="en-US" dirty="0" err="1">
                <a:solidFill>
                  <a:srgbClr val="00B050"/>
                </a:solidFill>
              </a:rPr>
              <a:t>persediaan</a:t>
            </a:r>
            <a:r>
              <a:rPr lang="en-US" dirty="0">
                <a:solidFill>
                  <a:srgbClr val="00B050"/>
                </a:solidFill>
              </a:rPr>
              <a:t> di adjust </a:t>
            </a:r>
            <a:r>
              <a:rPr lang="en-US" dirty="0" err="1">
                <a:solidFill>
                  <a:srgbClr val="00B050"/>
                </a:solidFill>
              </a:rPr>
              <a:t>untuk</a:t>
            </a:r>
            <a:r>
              <a:rPr lang="en-US" dirty="0">
                <a:solidFill>
                  <a:srgbClr val="00B050"/>
                </a:solidFill>
              </a:rPr>
              <a:t> </a:t>
            </a:r>
            <a:r>
              <a:rPr lang="en-US" dirty="0" err="1">
                <a:solidFill>
                  <a:srgbClr val="00B050"/>
                </a:solidFill>
              </a:rPr>
              <a:t>brg</a:t>
            </a:r>
            <a:r>
              <a:rPr lang="en-US" dirty="0">
                <a:solidFill>
                  <a:srgbClr val="00B050"/>
                </a:solidFill>
              </a:rPr>
              <a:t> </a:t>
            </a:r>
            <a:r>
              <a:rPr lang="en-US" dirty="0" err="1">
                <a:solidFill>
                  <a:srgbClr val="00B050"/>
                </a:solidFill>
              </a:rPr>
              <a:t>yg</a:t>
            </a:r>
            <a:r>
              <a:rPr lang="en-US" dirty="0">
                <a:solidFill>
                  <a:srgbClr val="00B050"/>
                </a:solidFill>
              </a:rPr>
              <a:t> </a:t>
            </a:r>
            <a:r>
              <a:rPr lang="en-US" dirty="0" err="1">
                <a:solidFill>
                  <a:srgbClr val="00B050"/>
                </a:solidFill>
              </a:rPr>
              <a:t>lambat</a:t>
            </a:r>
            <a:r>
              <a:rPr lang="en-US" dirty="0">
                <a:solidFill>
                  <a:srgbClr val="00B050"/>
                </a:solidFill>
              </a:rPr>
              <a:t>  </a:t>
            </a:r>
            <a:r>
              <a:rPr lang="en-US" dirty="0" err="1">
                <a:solidFill>
                  <a:srgbClr val="00B050"/>
                </a:solidFill>
              </a:rPr>
              <a:t>dan</a:t>
            </a:r>
            <a:r>
              <a:rPr lang="en-US" dirty="0">
                <a:solidFill>
                  <a:srgbClr val="00B050"/>
                </a:solidFill>
              </a:rPr>
              <a:t> </a:t>
            </a:r>
            <a:r>
              <a:rPr lang="en-US" dirty="0" err="1">
                <a:solidFill>
                  <a:srgbClr val="00B050"/>
                </a:solidFill>
              </a:rPr>
              <a:t>perputarannya</a:t>
            </a:r>
            <a:r>
              <a:rPr lang="en-US" dirty="0">
                <a:solidFill>
                  <a:srgbClr val="00B050"/>
                </a:solidFill>
              </a:rPr>
              <a:t> </a:t>
            </a:r>
            <a:r>
              <a:rPr lang="en-US" dirty="0" err="1">
                <a:solidFill>
                  <a:srgbClr val="00B050"/>
                </a:solidFill>
              </a:rPr>
              <a:t>dan</a:t>
            </a:r>
            <a:r>
              <a:rPr lang="en-US" dirty="0">
                <a:solidFill>
                  <a:srgbClr val="00B050"/>
                </a:solidFill>
              </a:rPr>
              <a:t> </a:t>
            </a:r>
            <a:r>
              <a:rPr lang="en-US" dirty="0" err="1">
                <a:solidFill>
                  <a:srgbClr val="00B050"/>
                </a:solidFill>
              </a:rPr>
              <a:t>usang</a:t>
            </a:r>
            <a:endParaRPr lang="en-US" dirty="0">
              <a:solidFill>
                <a:srgbClr val="00B050"/>
              </a:solidFill>
            </a:endParaRPr>
          </a:p>
          <a:p>
            <a:pPr lvl="0"/>
            <a:r>
              <a:rPr lang="en-US" dirty="0" err="1">
                <a:solidFill>
                  <a:srgbClr val="00B050"/>
                </a:solidFill>
              </a:rPr>
              <a:t>Hutang</a:t>
            </a:r>
            <a:r>
              <a:rPr lang="en-US" dirty="0">
                <a:solidFill>
                  <a:srgbClr val="00B050"/>
                </a:solidFill>
              </a:rPr>
              <a:t> </a:t>
            </a:r>
            <a:r>
              <a:rPr lang="en-US" dirty="0" err="1">
                <a:solidFill>
                  <a:srgbClr val="00B050"/>
                </a:solidFill>
              </a:rPr>
              <a:t>sudah</a:t>
            </a:r>
            <a:r>
              <a:rPr lang="en-US" dirty="0">
                <a:solidFill>
                  <a:srgbClr val="00B050"/>
                </a:solidFill>
              </a:rPr>
              <a:t> </a:t>
            </a:r>
            <a:r>
              <a:rPr lang="en-US" dirty="0" err="1">
                <a:solidFill>
                  <a:srgbClr val="00B050"/>
                </a:solidFill>
              </a:rPr>
              <a:t>mencakup</a:t>
            </a:r>
            <a:r>
              <a:rPr lang="en-US" dirty="0">
                <a:solidFill>
                  <a:srgbClr val="00B050"/>
                </a:solidFill>
              </a:rPr>
              <a:t> </a:t>
            </a:r>
            <a:r>
              <a:rPr lang="en-US" dirty="0" err="1">
                <a:solidFill>
                  <a:srgbClr val="00B050"/>
                </a:solidFill>
              </a:rPr>
              <a:t>semua</a:t>
            </a:r>
            <a:r>
              <a:rPr lang="en-US" dirty="0">
                <a:solidFill>
                  <a:srgbClr val="00B050"/>
                </a:solidFill>
              </a:rPr>
              <a:t> </a:t>
            </a:r>
            <a:r>
              <a:rPr lang="en-US" dirty="0" err="1">
                <a:solidFill>
                  <a:srgbClr val="00B050"/>
                </a:solidFill>
              </a:rPr>
              <a:t>pd</a:t>
            </a:r>
            <a:r>
              <a:rPr lang="en-US" dirty="0">
                <a:solidFill>
                  <a:srgbClr val="00B050"/>
                </a:solidFill>
              </a:rPr>
              <a:t> </a:t>
            </a:r>
            <a:r>
              <a:rPr lang="en-US" dirty="0" err="1">
                <a:solidFill>
                  <a:srgbClr val="00B050"/>
                </a:solidFill>
              </a:rPr>
              <a:t>akhir</a:t>
            </a:r>
            <a:r>
              <a:rPr lang="en-US" dirty="0">
                <a:solidFill>
                  <a:srgbClr val="00B050"/>
                </a:solidFill>
              </a:rPr>
              <a:t> </a:t>
            </a:r>
            <a:r>
              <a:rPr lang="en-US" dirty="0" err="1">
                <a:solidFill>
                  <a:srgbClr val="00B050"/>
                </a:solidFill>
              </a:rPr>
              <a:t>periode</a:t>
            </a:r>
            <a:endParaRPr lang="en-US" dirty="0">
              <a:solidFill>
                <a:srgbClr val="00B050"/>
              </a:solidFill>
            </a:endParaRPr>
          </a:p>
          <a:p>
            <a:pPr lvl="0"/>
            <a:r>
              <a:rPr lang="en-US" dirty="0">
                <a:solidFill>
                  <a:srgbClr val="00B050"/>
                </a:solidFill>
              </a:rPr>
              <a:t>Cut Off ( </a:t>
            </a:r>
            <a:r>
              <a:rPr lang="en-US" dirty="0" err="1">
                <a:solidFill>
                  <a:srgbClr val="00B050"/>
                </a:solidFill>
              </a:rPr>
              <a:t>telah</a:t>
            </a:r>
            <a:r>
              <a:rPr lang="en-US" dirty="0">
                <a:solidFill>
                  <a:srgbClr val="00B050"/>
                </a:solidFill>
              </a:rPr>
              <a:t> </a:t>
            </a:r>
            <a:r>
              <a:rPr lang="en-US" dirty="0" err="1">
                <a:solidFill>
                  <a:srgbClr val="00B050"/>
                </a:solidFill>
              </a:rPr>
              <a:t>dicatat</a:t>
            </a:r>
            <a:r>
              <a:rPr lang="en-US" dirty="0">
                <a:solidFill>
                  <a:srgbClr val="00B050"/>
                </a:solidFill>
              </a:rPr>
              <a:t> </a:t>
            </a:r>
            <a:r>
              <a:rPr lang="en-US" dirty="0" err="1">
                <a:solidFill>
                  <a:srgbClr val="00B050"/>
                </a:solidFill>
              </a:rPr>
              <a:t>periode</a:t>
            </a:r>
            <a:r>
              <a:rPr lang="en-US" dirty="0">
                <a:solidFill>
                  <a:srgbClr val="00B050"/>
                </a:solidFill>
              </a:rPr>
              <a:t> </a:t>
            </a:r>
            <a:r>
              <a:rPr lang="en-US" dirty="0" err="1">
                <a:solidFill>
                  <a:srgbClr val="00B050"/>
                </a:solidFill>
              </a:rPr>
              <a:t>yg</a:t>
            </a:r>
            <a:r>
              <a:rPr lang="en-US" dirty="0">
                <a:solidFill>
                  <a:srgbClr val="00B050"/>
                </a:solidFill>
              </a:rPr>
              <a:t> </a:t>
            </a:r>
            <a:r>
              <a:rPr lang="en-US" dirty="0" err="1">
                <a:solidFill>
                  <a:srgbClr val="00B050"/>
                </a:solidFill>
              </a:rPr>
              <a:t>benar</a:t>
            </a:r>
            <a:r>
              <a:rPr lang="en-US" dirty="0">
                <a:solidFill>
                  <a:srgbClr val="00B050"/>
                </a:solidFill>
              </a:rPr>
              <a:t>)</a:t>
            </a:r>
          </a:p>
          <a:p>
            <a:pPr lvl="0"/>
            <a:r>
              <a:rPr lang="en-US" dirty="0" err="1">
                <a:solidFill>
                  <a:srgbClr val="00B050"/>
                </a:solidFill>
              </a:rPr>
              <a:t>Jumlah</a:t>
            </a:r>
            <a:r>
              <a:rPr lang="en-US" dirty="0">
                <a:solidFill>
                  <a:srgbClr val="00B050"/>
                </a:solidFill>
              </a:rPr>
              <a:t> /</a:t>
            </a:r>
            <a:r>
              <a:rPr lang="en-US" dirty="0" err="1">
                <a:solidFill>
                  <a:srgbClr val="00B050"/>
                </a:solidFill>
              </a:rPr>
              <a:t>saldo</a:t>
            </a:r>
            <a:r>
              <a:rPr lang="en-US" dirty="0">
                <a:solidFill>
                  <a:srgbClr val="00B050"/>
                </a:solidFill>
              </a:rPr>
              <a:t> </a:t>
            </a:r>
            <a:r>
              <a:rPr lang="en-US" dirty="0" err="1">
                <a:solidFill>
                  <a:srgbClr val="00B050"/>
                </a:solidFill>
              </a:rPr>
              <a:t>tlah</a:t>
            </a:r>
            <a:r>
              <a:rPr lang="en-US" dirty="0">
                <a:solidFill>
                  <a:srgbClr val="00B050"/>
                </a:solidFill>
              </a:rPr>
              <a:t> </a:t>
            </a:r>
            <a:r>
              <a:rPr lang="en-US" dirty="0" err="1">
                <a:solidFill>
                  <a:srgbClr val="00B050"/>
                </a:solidFill>
              </a:rPr>
              <a:t>tersaji</a:t>
            </a:r>
            <a:r>
              <a:rPr lang="en-US" dirty="0">
                <a:solidFill>
                  <a:srgbClr val="00B050"/>
                </a:solidFill>
              </a:rPr>
              <a:t> dg </a:t>
            </a:r>
            <a:r>
              <a:rPr lang="en-US" dirty="0" err="1">
                <a:solidFill>
                  <a:srgbClr val="00B050"/>
                </a:solidFill>
              </a:rPr>
              <a:t>benar</a:t>
            </a:r>
            <a:r>
              <a:rPr lang="en-US" dirty="0">
                <a:solidFill>
                  <a:srgbClr val="00B050"/>
                </a:solidFill>
              </a:rPr>
              <a:t> </a:t>
            </a:r>
            <a:r>
              <a:rPr lang="en-US" dirty="0" err="1">
                <a:solidFill>
                  <a:srgbClr val="00B050"/>
                </a:solidFill>
              </a:rPr>
              <a:t>dan</a:t>
            </a:r>
            <a:r>
              <a:rPr lang="en-US" dirty="0">
                <a:solidFill>
                  <a:srgbClr val="00B050"/>
                </a:solidFill>
              </a:rPr>
              <a:t> </a:t>
            </a:r>
            <a:r>
              <a:rPr lang="en-US" dirty="0" err="1">
                <a:solidFill>
                  <a:srgbClr val="00B050"/>
                </a:solidFill>
              </a:rPr>
              <a:t>diungkap</a:t>
            </a:r>
            <a:r>
              <a:rPr lang="en-US" dirty="0">
                <a:solidFill>
                  <a:srgbClr val="00B050"/>
                </a:solidFill>
              </a:rPr>
              <a:t> </a:t>
            </a:r>
            <a:r>
              <a:rPr lang="en-US" dirty="0" err="1">
                <a:solidFill>
                  <a:srgbClr val="00B050"/>
                </a:solidFill>
              </a:rPr>
              <a:t>dalam</a:t>
            </a:r>
            <a:r>
              <a:rPr lang="en-US" dirty="0">
                <a:solidFill>
                  <a:srgbClr val="00B050"/>
                </a:solidFill>
              </a:rPr>
              <a:t> lap </a:t>
            </a:r>
            <a:r>
              <a:rPr lang="en-US" dirty="0" err="1">
                <a:solidFill>
                  <a:srgbClr val="00B050"/>
                </a:solidFill>
              </a:rPr>
              <a:t>keu</a:t>
            </a:r>
            <a:r>
              <a:rPr lang="en-US" dirty="0">
                <a:solidFill>
                  <a:srgbClr val="00B050"/>
                </a:solidFill>
              </a:rPr>
              <a:t> (accuracy)</a:t>
            </a:r>
          </a:p>
          <a:p>
            <a:pPr marL="0" indent="0">
              <a:buNone/>
            </a:pPr>
            <a:r>
              <a:rPr lang="en-US" b="1" dirty="0"/>
              <a:t> </a:t>
            </a:r>
            <a:endParaRPr lang="en-US" dirty="0"/>
          </a:p>
          <a:p>
            <a:pPr marL="0" indent="0">
              <a:buNone/>
            </a:pPr>
            <a:endParaRPr lang="en-US" dirty="0"/>
          </a:p>
        </p:txBody>
      </p:sp>
    </p:spTree>
    <p:extLst>
      <p:ext uri="{BB962C8B-B14F-4D97-AF65-F5344CB8AC3E}">
        <p14:creationId xmlns:p14="http://schemas.microsoft.com/office/powerpoint/2010/main" val="27668123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Asersi</a:t>
            </a:r>
            <a:r>
              <a:rPr lang="en-US" b="1" dirty="0" smtClean="0"/>
              <a:t> </a:t>
            </a:r>
            <a:r>
              <a:rPr lang="en-US" b="1" dirty="0" err="1" smtClean="0"/>
              <a:t>dalam</a:t>
            </a:r>
            <a:r>
              <a:rPr lang="en-US" b="1" dirty="0" smtClean="0"/>
              <a:t> audit :</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10000"/>
          </a:bodyPr>
          <a:lstStyle/>
          <a:p>
            <a:pPr lvl="0"/>
            <a:r>
              <a:rPr lang="en-US" b="1" dirty="0" err="1" smtClean="0">
                <a:solidFill>
                  <a:srgbClr val="00B050"/>
                </a:solidFill>
              </a:rPr>
              <a:t>Menilai</a:t>
            </a:r>
            <a:r>
              <a:rPr lang="en-US" b="1" dirty="0" smtClean="0">
                <a:solidFill>
                  <a:srgbClr val="00B050"/>
                </a:solidFill>
              </a:rPr>
              <a:t> </a:t>
            </a:r>
            <a:r>
              <a:rPr lang="en-US" b="1" dirty="0" err="1">
                <a:solidFill>
                  <a:srgbClr val="00B050"/>
                </a:solidFill>
              </a:rPr>
              <a:t>seberapa</a:t>
            </a:r>
            <a:r>
              <a:rPr lang="en-US" b="1" dirty="0">
                <a:solidFill>
                  <a:srgbClr val="00B050"/>
                </a:solidFill>
              </a:rPr>
              <a:t> </a:t>
            </a:r>
            <a:r>
              <a:rPr lang="en-US" b="1" dirty="0" err="1">
                <a:solidFill>
                  <a:srgbClr val="00B050"/>
                </a:solidFill>
              </a:rPr>
              <a:t>besar</a:t>
            </a:r>
            <a:r>
              <a:rPr lang="en-US" b="1" dirty="0">
                <a:solidFill>
                  <a:srgbClr val="00B050"/>
                </a:solidFill>
              </a:rPr>
              <a:t> </a:t>
            </a:r>
            <a:r>
              <a:rPr lang="en-US" b="1" dirty="0" err="1">
                <a:solidFill>
                  <a:srgbClr val="00B050"/>
                </a:solidFill>
              </a:rPr>
              <a:t>kemungkinan</a:t>
            </a:r>
            <a:r>
              <a:rPr lang="en-US" b="1" dirty="0">
                <a:solidFill>
                  <a:srgbClr val="00B050"/>
                </a:solidFill>
              </a:rPr>
              <a:t> </a:t>
            </a:r>
            <a:r>
              <a:rPr lang="en-US" b="1" dirty="0" err="1">
                <a:solidFill>
                  <a:srgbClr val="00B050"/>
                </a:solidFill>
              </a:rPr>
              <a:t>terjadinya</a:t>
            </a:r>
            <a:r>
              <a:rPr lang="en-US" b="1" dirty="0">
                <a:solidFill>
                  <a:srgbClr val="00B050"/>
                </a:solidFill>
              </a:rPr>
              <a:t> </a:t>
            </a:r>
            <a:r>
              <a:rPr lang="en-US" b="1" dirty="0" err="1">
                <a:solidFill>
                  <a:srgbClr val="00B050"/>
                </a:solidFill>
              </a:rPr>
              <a:t>risiko</a:t>
            </a:r>
            <a:r>
              <a:rPr lang="en-US" b="1" dirty="0">
                <a:solidFill>
                  <a:srgbClr val="00B050"/>
                </a:solidFill>
              </a:rPr>
              <a:t> </a:t>
            </a:r>
            <a:r>
              <a:rPr lang="en-US" b="1" dirty="0" err="1">
                <a:solidFill>
                  <a:srgbClr val="00B050"/>
                </a:solidFill>
              </a:rPr>
              <a:t>salah</a:t>
            </a:r>
            <a:r>
              <a:rPr lang="en-US" b="1" dirty="0">
                <a:solidFill>
                  <a:srgbClr val="00B050"/>
                </a:solidFill>
              </a:rPr>
              <a:t> </a:t>
            </a:r>
            <a:r>
              <a:rPr lang="en-US" b="1" dirty="0" err="1">
                <a:solidFill>
                  <a:srgbClr val="00B050"/>
                </a:solidFill>
              </a:rPr>
              <a:t>saji</a:t>
            </a:r>
            <a:r>
              <a:rPr lang="en-US" b="1" dirty="0">
                <a:solidFill>
                  <a:srgbClr val="00B050"/>
                </a:solidFill>
              </a:rPr>
              <a:t> </a:t>
            </a:r>
            <a:r>
              <a:rPr lang="en-US" b="1" dirty="0" err="1">
                <a:solidFill>
                  <a:srgbClr val="00B050"/>
                </a:solidFill>
              </a:rPr>
              <a:t>yg</a:t>
            </a:r>
            <a:r>
              <a:rPr lang="en-US" b="1" dirty="0">
                <a:solidFill>
                  <a:srgbClr val="00B050"/>
                </a:solidFill>
              </a:rPr>
              <a:t> material</a:t>
            </a:r>
            <a:endParaRPr lang="en-US" dirty="0">
              <a:solidFill>
                <a:srgbClr val="00B050"/>
              </a:solidFill>
            </a:endParaRPr>
          </a:p>
          <a:p>
            <a:r>
              <a:rPr lang="en-US" b="1" dirty="0">
                <a:solidFill>
                  <a:srgbClr val="7030A0"/>
                </a:solidFill>
              </a:rPr>
              <a:t>Salah </a:t>
            </a:r>
            <a:r>
              <a:rPr lang="en-US" b="1" dirty="0" err="1">
                <a:solidFill>
                  <a:srgbClr val="7030A0"/>
                </a:solidFill>
              </a:rPr>
              <a:t>saji</a:t>
            </a:r>
            <a:r>
              <a:rPr lang="en-US" b="1" dirty="0">
                <a:solidFill>
                  <a:srgbClr val="7030A0"/>
                </a:solidFill>
              </a:rPr>
              <a:t> material </a:t>
            </a:r>
            <a:r>
              <a:rPr lang="en-US" b="1" dirty="0" err="1">
                <a:solidFill>
                  <a:srgbClr val="7030A0"/>
                </a:solidFill>
              </a:rPr>
              <a:t>mrp</a:t>
            </a:r>
            <a:r>
              <a:rPr lang="en-US" b="1" dirty="0">
                <a:solidFill>
                  <a:srgbClr val="7030A0"/>
                </a:solidFill>
              </a:rPr>
              <a:t> </a:t>
            </a:r>
            <a:r>
              <a:rPr lang="en-US" b="1" dirty="0" err="1">
                <a:solidFill>
                  <a:srgbClr val="7030A0"/>
                </a:solidFill>
              </a:rPr>
              <a:t>kombinasi</a:t>
            </a:r>
            <a:r>
              <a:rPr lang="en-US" b="1" dirty="0">
                <a:solidFill>
                  <a:srgbClr val="7030A0"/>
                </a:solidFill>
              </a:rPr>
              <a:t> </a:t>
            </a:r>
            <a:r>
              <a:rPr lang="en-US" b="1" dirty="0" err="1">
                <a:solidFill>
                  <a:srgbClr val="7030A0"/>
                </a:solidFill>
              </a:rPr>
              <a:t>dari</a:t>
            </a:r>
            <a:r>
              <a:rPr lang="en-US" b="1" dirty="0">
                <a:solidFill>
                  <a:srgbClr val="7030A0"/>
                </a:solidFill>
              </a:rPr>
              <a:t> </a:t>
            </a:r>
            <a:r>
              <a:rPr lang="en-US" b="1" dirty="0" err="1">
                <a:solidFill>
                  <a:srgbClr val="7030A0"/>
                </a:solidFill>
              </a:rPr>
              <a:t>risiko</a:t>
            </a:r>
            <a:r>
              <a:rPr lang="en-US" b="1" dirty="0">
                <a:solidFill>
                  <a:srgbClr val="7030A0"/>
                </a:solidFill>
              </a:rPr>
              <a:t> </a:t>
            </a:r>
            <a:r>
              <a:rPr lang="en-US" b="1" dirty="0" err="1">
                <a:solidFill>
                  <a:srgbClr val="7030A0"/>
                </a:solidFill>
              </a:rPr>
              <a:t>bawaan</a:t>
            </a:r>
            <a:r>
              <a:rPr lang="en-US" b="1" dirty="0">
                <a:solidFill>
                  <a:srgbClr val="7030A0"/>
                </a:solidFill>
              </a:rPr>
              <a:t> </a:t>
            </a:r>
            <a:r>
              <a:rPr lang="en-US" b="1" dirty="0" err="1">
                <a:solidFill>
                  <a:srgbClr val="7030A0"/>
                </a:solidFill>
              </a:rPr>
              <a:t>dan</a:t>
            </a:r>
            <a:r>
              <a:rPr lang="en-US" b="1" dirty="0">
                <a:solidFill>
                  <a:srgbClr val="7030A0"/>
                </a:solidFill>
              </a:rPr>
              <a:t> </a:t>
            </a:r>
            <a:r>
              <a:rPr lang="en-US" b="1" dirty="0" err="1">
                <a:solidFill>
                  <a:srgbClr val="7030A0"/>
                </a:solidFill>
              </a:rPr>
              <a:t>risiko</a:t>
            </a:r>
            <a:r>
              <a:rPr lang="en-US" b="1" dirty="0">
                <a:solidFill>
                  <a:srgbClr val="7030A0"/>
                </a:solidFill>
              </a:rPr>
              <a:t> </a:t>
            </a:r>
            <a:r>
              <a:rPr lang="en-US" b="1" dirty="0" err="1">
                <a:solidFill>
                  <a:srgbClr val="7030A0"/>
                </a:solidFill>
              </a:rPr>
              <a:t>pengendalian</a:t>
            </a:r>
            <a:r>
              <a:rPr lang="en-US" b="1" dirty="0">
                <a:solidFill>
                  <a:srgbClr val="7030A0"/>
                </a:solidFill>
              </a:rPr>
              <a:t>, </a:t>
            </a:r>
            <a:r>
              <a:rPr lang="en-US" b="1" dirty="0" err="1">
                <a:solidFill>
                  <a:srgbClr val="7030A0"/>
                </a:solidFill>
              </a:rPr>
              <a:t>maka</a:t>
            </a:r>
            <a:r>
              <a:rPr lang="en-US" b="1" dirty="0">
                <a:solidFill>
                  <a:srgbClr val="7030A0"/>
                </a:solidFill>
              </a:rPr>
              <a:t> proses </a:t>
            </a:r>
            <a:r>
              <a:rPr lang="en-US" b="1" dirty="0" err="1">
                <a:solidFill>
                  <a:srgbClr val="7030A0"/>
                </a:solidFill>
              </a:rPr>
              <a:t>penilaian</a:t>
            </a:r>
            <a:r>
              <a:rPr lang="en-US" b="1" dirty="0">
                <a:solidFill>
                  <a:srgbClr val="7030A0"/>
                </a:solidFill>
              </a:rPr>
              <a:t> </a:t>
            </a:r>
            <a:r>
              <a:rPr lang="en-US" b="1" dirty="0" err="1">
                <a:solidFill>
                  <a:srgbClr val="7030A0"/>
                </a:solidFill>
              </a:rPr>
              <a:t>meliputi</a:t>
            </a:r>
            <a:r>
              <a:rPr lang="en-US" b="1" dirty="0">
                <a:solidFill>
                  <a:srgbClr val="7030A0"/>
                </a:solidFill>
              </a:rPr>
              <a:t> </a:t>
            </a:r>
            <a:r>
              <a:rPr lang="en-US" b="1" dirty="0" err="1">
                <a:solidFill>
                  <a:srgbClr val="7030A0"/>
                </a:solidFill>
              </a:rPr>
              <a:t>keduanya</a:t>
            </a:r>
            <a:endParaRPr lang="en-US" b="1" dirty="0">
              <a:solidFill>
                <a:srgbClr val="7030A0"/>
              </a:solidFill>
            </a:endParaRPr>
          </a:p>
          <a:p>
            <a:r>
              <a:rPr lang="en-US" b="1" dirty="0" err="1">
                <a:solidFill>
                  <a:srgbClr val="7030A0"/>
                </a:solidFill>
              </a:rPr>
              <a:t>Risiko</a:t>
            </a:r>
            <a:r>
              <a:rPr lang="en-US" b="1" dirty="0">
                <a:solidFill>
                  <a:srgbClr val="7030A0"/>
                </a:solidFill>
              </a:rPr>
              <a:t> </a:t>
            </a:r>
            <a:r>
              <a:rPr lang="en-US" b="1" dirty="0" err="1">
                <a:solidFill>
                  <a:srgbClr val="7030A0"/>
                </a:solidFill>
              </a:rPr>
              <a:t>bawaan</a:t>
            </a:r>
            <a:r>
              <a:rPr lang="en-US" b="1" dirty="0">
                <a:solidFill>
                  <a:srgbClr val="7030A0"/>
                </a:solidFill>
              </a:rPr>
              <a:t>, auditor </a:t>
            </a:r>
            <a:r>
              <a:rPr lang="en-US" b="1" dirty="0" err="1">
                <a:solidFill>
                  <a:srgbClr val="7030A0"/>
                </a:solidFill>
              </a:rPr>
              <a:t>menentukan</a:t>
            </a:r>
            <a:r>
              <a:rPr lang="en-US" b="1" dirty="0">
                <a:solidFill>
                  <a:srgbClr val="7030A0"/>
                </a:solidFill>
              </a:rPr>
              <a:t> </a:t>
            </a:r>
            <a:r>
              <a:rPr lang="en-US" b="1" dirty="0" err="1">
                <a:solidFill>
                  <a:srgbClr val="7030A0"/>
                </a:solidFill>
              </a:rPr>
              <a:t>potensi</a:t>
            </a:r>
            <a:r>
              <a:rPr lang="en-US" b="1" dirty="0">
                <a:solidFill>
                  <a:srgbClr val="7030A0"/>
                </a:solidFill>
              </a:rPr>
              <a:t> </a:t>
            </a:r>
            <a:r>
              <a:rPr lang="en-US" b="1" dirty="0" err="1">
                <a:solidFill>
                  <a:srgbClr val="7030A0"/>
                </a:solidFill>
              </a:rPr>
              <a:t>salah</a:t>
            </a:r>
            <a:r>
              <a:rPr lang="en-US" b="1" dirty="0">
                <a:solidFill>
                  <a:srgbClr val="7030A0"/>
                </a:solidFill>
              </a:rPr>
              <a:t> </a:t>
            </a:r>
            <a:r>
              <a:rPr lang="en-US" b="1" dirty="0" err="1">
                <a:solidFill>
                  <a:srgbClr val="7030A0"/>
                </a:solidFill>
              </a:rPr>
              <a:t>saji</a:t>
            </a:r>
            <a:r>
              <a:rPr lang="en-US" b="1" dirty="0">
                <a:solidFill>
                  <a:srgbClr val="7030A0"/>
                </a:solidFill>
              </a:rPr>
              <a:t> </a:t>
            </a:r>
            <a:r>
              <a:rPr lang="en-US" b="1" dirty="0" err="1">
                <a:solidFill>
                  <a:srgbClr val="7030A0"/>
                </a:solidFill>
              </a:rPr>
              <a:t>berkenaan</a:t>
            </a:r>
            <a:r>
              <a:rPr lang="en-US" b="1" dirty="0">
                <a:solidFill>
                  <a:srgbClr val="7030A0"/>
                </a:solidFill>
              </a:rPr>
              <a:t> dg </a:t>
            </a:r>
            <a:r>
              <a:rPr lang="en-US" b="1" dirty="0" err="1">
                <a:solidFill>
                  <a:srgbClr val="7030A0"/>
                </a:solidFill>
              </a:rPr>
              <a:t>asersi</a:t>
            </a:r>
            <a:r>
              <a:rPr lang="en-US" b="1" dirty="0">
                <a:solidFill>
                  <a:srgbClr val="7030A0"/>
                </a:solidFill>
              </a:rPr>
              <a:t> yang </a:t>
            </a:r>
            <a:r>
              <a:rPr lang="en-US" b="1" dirty="0" err="1">
                <a:solidFill>
                  <a:srgbClr val="7030A0"/>
                </a:solidFill>
              </a:rPr>
              <a:t>mana</a:t>
            </a:r>
            <a:r>
              <a:rPr lang="en-US" b="1" dirty="0">
                <a:solidFill>
                  <a:srgbClr val="7030A0"/>
                </a:solidFill>
              </a:rPr>
              <a:t>, </a:t>
            </a:r>
            <a:r>
              <a:rPr lang="en-US" b="1" dirty="0" err="1">
                <a:solidFill>
                  <a:srgbClr val="7030A0"/>
                </a:solidFill>
              </a:rPr>
              <a:t>kemudian</a:t>
            </a:r>
            <a:r>
              <a:rPr lang="en-US" b="1" dirty="0">
                <a:solidFill>
                  <a:srgbClr val="7030A0"/>
                </a:solidFill>
              </a:rPr>
              <a:t> </a:t>
            </a:r>
            <a:r>
              <a:rPr lang="en-US" b="1" dirty="0" err="1">
                <a:solidFill>
                  <a:srgbClr val="7030A0"/>
                </a:solidFill>
              </a:rPr>
              <a:t>menilai</a:t>
            </a:r>
            <a:r>
              <a:rPr lang="en-US" b="1" dirty="0">
                <a:solidFill>
                  <a:srgbClr val="7030A0"/>
                </a:solidFill>
              </a:rPr>
              <a:t> </a:t>
            </a:r>
            <a:r>
              <a:rPr lang="en-US" b="1" dirty="0" err="1">
                <a:solidFill>
                  <a:srgbClr val="7030A0"/>
                </a:solidFill>
              </a:rPr>
              <a:t>seberapa</a:t>
            </a:r>
            <a:r>
              <a:rPr lang="en-US" b="1" dirty="0">
                <a:solidFill>
                  <a:srgbClr val="7030A0"/>
                </a:solidFill>
              </a:rPr>
              <a:t> </a:t>
            </a:r>
            <a:r>
              <a:rPr lang="en-US" b="1" dirty="0" err="1">
                <a:solidFill>
                  <a:srgbClr val="7030A0"/>
                </a:solidFill>
              </a:rPr>
              <a:t>besar</a:t>
            </a:r>
            <a:r>
              <a:rPr lang="en-US" b="1" dirty="0">
                <a:solidFill>
                  <a:srgbClr val="7030A0"/>
                </a:solidFill>
              </a:rPr>
              <a:t> </a:t>
            </a:r>
            <a:r>
              <a:rPr lang="en-US" b="1" dirty="0" err="1">
                <a:solidFill>
                  <a:srgbClr val="7030A0"/>
                </a:solidFill>
              </a:rPr>
              <a:t>kemungkinan</a:t>
            </a:r>
            <a:r>
              <a:rPr lang="en-US" b="1" dirty="0">
                <a:solidFill>
                  <a:srgbClr val="7030A0"/>
                </a:solidFill>
              </a:rPr>
              <a:t> </a:t>
            </a:r>
            <a:r>
              <a:rPr lang="en-US" b="1" dirty="0" err="1">
                <a:solidFill>
                  <a:srgbClr val="7030A0"/>
                </a:solidFill>
              </a:rPr>
              <a:t>terjadi</a:t>
            </a:r>
            <a:r>
              <a:rPr lang="en-US" b="1" dirty="0">
                <a:solidFill>
                  <a:srgbClr val="7030A0"/>
                </a:solidFill>
              </a:rPr>
              <a:t> </a:t>
            </a:r>
            <a:r>
              <a:rPr lang="en-US" b="1" dirty="0" err="1">
                <a:solidFill>
                  <a:srgbClr val="7030A0"/>
                </a:solidFill>
              </a:rPr>
              <a:t>risiko</a:t>
            </a:r>
            <a:endParaRPr lang="en-US" b="1" dirty="0">
              <a:solidFill>
                <a:srgbClr val="7030A0"/>
              </a:solidFill>
            </a:endParaRPr>
          </a:p>
          <a:p>
            <a:r>
              <a:rPr lang="en-US" b="1" dirty="0" err="1">
                <a:solidFill>
                  <a:srgbClr val="7030A0"/>
                </a:solidFill>
              </a:rPr>
              <a:t>Risiko</a:t>
            </a:r>
            <a:r>
              <a:rPr lang="en-US" b="1" dirty="0">
                <a:solidFill>
                  <a:srgbClr val="7030A0"/>
                </a:solidFill>
              </a:rPr>
              <a:t> </a:t>
            </a:r>
            <a:r>
              <a:rPr lang="en-US" b="1" dirty="0" err="1">
                <a:solidFill>
                  <a:srgbClr val="7030A0"/>
                </a:solidFill>
              </a:rPr>
              <a:t>pengendalian</a:t>
            </a:r>
            <a:r>
              <a:rPr lang="en-US" b="1" dirty="0">
                <a:solidFill>
                  <a:srgbClr val="7030A0"/>
                </a:solidFill>
              </a:rPr>
              <a:t>, auditor </a:t>
            </a:r>
            <a:r>
              <a:rPr lang="en-US" b="1" dirty="0" err="1">
                <a:solidFill>
                  <a:srgbClr val="7030A0"/>
                </a:solidFill>
              </a:rPr>
              <a:t>menentukan</a:t>
            </a:r>
            <a:r>
              <a:rPr lang="en-US" b="1" dirty="0">
                <a:solidFill>
                  <a:srgbClr val="7030A0"/>
                </a:solidFill>
              </a:rPr>
              <a:t> </a:t>
            </a:r>
            <a:r>
              <a:rPr lang="en-US" b="1" dirty="0" err="1">
                <a:solidFill>
                  <a:srgbClr val="7030A0"/>
                </a:solidFill>
              </a:rPr>
              <a:t>apa</a:t>
            </a:r>
            <a:r>
              <a:rPr lang="en-US" b="1" dirty="0">
                <a:solidFill>
                  <a:srgbClr val="7030A0"/>
                </a:solidFill>
              </a:rPr>
              <a:t> </a:t>
            </a:r>
            <a:r>
              <a:rPr lang="en-US" b="1" dirty="0" err="1">
                <a:solidFill>
                  <a:srgbClr val="7030A0"/>
                </a:solidFill>
              </a:rPr>
              <a:t>ada</a:t>
            </a:r>
            <a:r>
              <a:rPr lang="en-US" b="1" dirty="0">
                <a:solidFill>
                  <a:srgbClr val="7030A0"/>
                </a:solidFill>
              </a:rPr>
              <a:t> PI </a:t>
            </a:r>
            <a:r>
              <a:rPr lang="en-US" b="1" dirty="0" err="1">
                <a:solidFill>
                  <a:srgbClr val="7030A0"/>
                </a:solidFill>
              </a:rPr>
              <a:t>yg</a:t>
            </a:r>
            <a:r>
              <a:rPr lang="en-US" b="1" dirty="0">
                <a:solidFill>
                  <a:srgbClr val="7030A0"/>
                </a:solidFill>
              </a:rPr>
              <a:t> </a:t>
            </a:r>
            <a:r>
              <a:rPr lang="en-US" b="1" dirty="0" err="1">
                <a:solidFill>
                  <a:srgbClr val="7030A0"/>
                </a:solidFill>
              </a:rPr>
              <a:t>relevan</a:t>
            </a:r>
            <a:r>
              <a:rPr lang="en-US" b="1" dirty="0">
                <a:solidFill>
                  <a:srgbClr val="7030A0"/>
                </a:solidFill>
              </a:rPr>
              <a:t> </a:t>
            </a:r>
            <a:r>
              <a:rPr lang="en-US" b="1" dirty="0" err="1">
                <a:solidFill>
                  <a:srgbClr val="7030A0"/>
                </a:solidFill>
              </a:rPr>
              <a:t>untuk</a:t>
            </a:r>
            <a:r>
              <a:rPr lang="en-US" b="1" dirty="0">
                <a:solidFill>
                  <a:srgbClr val="7030A0"/>
                </a:solidFill>
              </a:rPr>
              <a:t> </a:t>
            </a:r>
            <a:r>
              <a:rPr lang="en-US" b="1" dirty="0" err="1">
                <a:solidFill>
                  <a:srgbClr val="7030A0"/>
                </a:solidFill>
              </a:rPr>
              <a:t>mencegah</a:t>
            </a:r>
            <a:r>
              <a:rPr lang="en-US" b="1" dirty="0">
                <a:solidFill>
                  <a:srgbClr val="7030A0"/>
                </a:solidFill>
              </a:rPr>
              <a:t> </a:t>
            </a:r>
            <a:r>
              <a:rPr lang="en-US" b="1" dirty="0" err="1">
                <a:solidFill>
                  <a:srgbClr val="7030A0"/>
                </a:solidFill>
              </a:rPr>
              <a:t>dan</a:t>
            </a:r>
            <a:r>
              <a:rPr lang="en-US" b="1" dirty="0">
                <a:solidFill>
                  <a:srgbClr val="7030A0"/>
                </a:solidFill>
              </a:rPr>
              <a:t> </a:t>
            </a:r>
            <a:r>
              <a:rPr lang="en-US" b="1" dirty="0" err="1">
                <a:solidFill>
                  <a:srgbClr val="7030A0"/>
                </a:solidFill>
              </a:rPr>
              <a:t>menekan</a:t>
            </a:r>
            <a:r>
              <a:rPr lang="en-US" b="1" dirty="0">
                <a:solidFill>
                  <a:srgbClr val="7030A0"/>
                </a:solidFill>
              </a:rPr>
              <a:t> </a:t>
            </a:r>
            <a:r>
              <a:rPr lang="en-US" b="1" dirty="0" err="1">
                <a:solidFill>
                  <a:srgbClr val="7030A0"/>
                </a:solidFill>
              </a:rPr>
              <a:t>risiko</a:t>
            </a:r>
            <a:r>
              <a:rPr lang="en-US" b="1" dirty="0">
                <a:solidFill>
                  <a:srgbClr val="7030A0"/>
                </a:solidFill>
              </a:rPr>
              <a:t> </a:t>
            </a:r>
            <a:r>
              <a:rPr lang="en-US" b="1" dirty="0" err="1">
                <a:solidFill>
                  <a:srgbClr val="7030A0"/>
                </a:solidFill>
              </a:rPr>
              <a:t>dan</a:t>
            </a:r>
            <a:r>
              <a:rPr lang="en-US" b="1" dirty="0">
                <a:solidFill>
                  <a:srgbClr val="7030A0"/>
                </a:solidFill>
              </a:rPr>
              <a:t> </a:t>
            </a:r>
            <a:r>
              <a:rPr lang="en-US" b="1" dirty="0" err="1">
                <a:solidFill>
                  <a:srgbClr val="7030A0"/>
                </a:solidFill>
              </a:rPr>
              <a:t>dampak</a:t>
            </a:r>
            <a:r>
              <a:rPr lang="en-US" b="1" dirty="0">
                <a:solidFill>
                  <a:srgbClr val="7030A0"/>
                </a:solidFill>
              </a:rPr>
              <a:t> </a:t>
            </a:r>
            <a:r>
              <a:rPr lang="en-US" b="1" dirty="0" err="1">
                <a:solidFill>
                  <a:srgbClr val="7030A0"/>
                </a:solidFill>
              </a:rPr>
              <a:t>terhadap</a:t>
            </a:r>
            <a:r>
              <a:rPr lang="en-US" b="1" dirty="0">
                <a:solidFill>
                  <a:srgbClr val="7030A0"/>
                </a:solidFill>
              </a:rPr>
              <a:t> </a:t>
            </a:r>
            <a:r>
              <a:rPr lang="en-US" b="1" dirty="0" err="1">
                <a:solidFill>
                  <a:srgbClr val="7030A0"/>
                </a:solidFill>
              </a:rPr>
              <a:t>asersi</a:t>
            </a:r>
            <a:r>
              <a:rPr lang="en-US" b="1" dirty="0">
                <a:solidFill>
                  <a:srgbClr val="7030A0"/>
                </a:solidFill>
              </a:rPr>
              <a:t> </a:t>
            </a:r>
            <a:r>
              <a:rPr lang="en-US" b="1" dirty="0" err="1">
                <a:solidFill>
                  <a:srgbClr val="7030A0"/>
                </a:solidFill>
              </a:rPr>
              <a:t>tsb</a:t>
            </a:r>
            <a:r>
              <a:rPr lang="en-US" b="1" dirty="0">
                <a:solidFill>
                  <a:srgbClr val="7030A0"/>
                </a:solidFill>
              </a:rPr>
              <a:t> </a:t>
            </a:r>
          </a:p>
          <a:p>
            <a:pPr marL="0" indent="0">
              <a:buNone/>
            </a:pPr>
            <a:endParaRPr lang="en-US" dirty="0"/>
          </a:p>
        </p:txBody>
      </p:sp>
    </p:spTree>
    <p:extLst>
      <p:ext uri="{BB962C8B-B14F-4D97-AF65-F5344CB8AC3E}">
        <p14:creationId xmlns:p14="http://schemas.microsoft.com/office/powerpoint/2010/main" val="2766812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Asersi</a:t>
            </a:r>
            <a:r>
              <a:rPr lang="en-US" b="1" dirty="0" smtClean="0"/>
              <a:t> </a:t>
            </a:r>
            <a:r>
              <a:rPr lang="en-US" b="1" dirty="0" err="1" smtClean="0"/>
              <a:t>dalam</a:t>
            </a:r>
            <a:r>
              <a:rPr lang="en-US" b="1" dirty="0" smtClean="0"/>
              <a:t> audit :</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lvl="0"/>
            <a:r>
              <a:rPr lang="en-US" b="1" dirty="0" err="1" smtClean="0">
                <a:solidFill>
                  <a:srgbClr val="7030A0"/>
                </a:solidFill>
              </a:rPr>
              <a:t>Merancang</a:t>
            </a:r>
            <a:r>
              <a:rPr lang="en-US" b="1" dirty="0" smtClean="0">
                <a:solidFill>
                  <a:srgbClr val="7030A0"/>
                </a:solidFill>
              </a:rPr>
              <a:t> </a:t>
            </a:r>
            <a:r>
              <a:rPr lang="en-US" b="1" dirty="0" err="1">
                <a:solidFill>
                  <a:srgbClr val="7030A0"/>
                </a:solidFill>
              </a:rPr>
              <a:t>prosedur</a:t>
            </a:r>
            <a:r>
              <a:rPr lang="en-US" b="1" dirty="0">
                <a:solidFill>
                  <a:srgbClr val="7030A0"/>
                </a:solidFill>
              </a:rPr>
              <a:t> audit </a:t>
            </a:r>
            <a:r>
              <a:rPr lang="en-US" b="1" dirty="0" err="1">
                <a:solidFill>
                  <a:srgbClr val="7030A0"/>
                </a:solidFill>
              </a:rPr>
              <a:t>lanjutan</a:t>
            </a:r>
            <a:r>
              <a:rPr lang="en-US" b="1" dirty="0">
                <a:solidFill>
                  <a:srgbClr val="7030A0"/>
                </a:solidFill>
              </a:rPr>
              <a:t> </a:t>
            </a:r>
            <a:r>
              <a:rPr lang="en-US" b="1" dirty="0" err="1">
                <a:solidFill>
                  <a:srgbClr val="7030A0"/>
                </a:solidFill>
              </a:rPr>
              <a:t>sebagai</a:t>
            </a:r>
            <a:r>
              <a:rPr lang="en-US" b="1" dirty="0">
                <a:solidFill>
                  <a:srgbClr val="7030A0"/>
                </a:solidFill>
              </a:rPr>
              <a:t> </a:t>
            </a:r>
            <a:r>
              <a:rPr lang="en-US" b="1" dirty="0" err="1">
                <a:solidFill>
                  <a:srgbClr val="7030A0"/>
                </a:solidFill>
              </a:rPr>
              <a:t>jwban</a:t>
            </a:r>
            <a:r>
              <a:rPr lang="en-US" b="1" dirty="0">
                <a:solidFill>
                  <a:srgbClr val="7030A0"/>
                </a:solidFill>
              </a:rPr>
              <a:t>/</a:t>
            </a:r>
            <a:r>
              <a:rPr lang="en-US" b="1" dirty="0" err="1">
                <a:solidFill>
                  <a:srgbClr val="7030A0"/>
                </a:solidFill>
              </a:rPr>
              <a:t>tanggapan</a:t>
            </a:r>
            <a:r>
              <a:rPr lang="en-US" b="1" dirty="0">
                <a:solidFill>
                  <a:srgbClr val="7030A0"/>
                </a:solidFill>
              </a:rPr>
              <a:t> </a:t>
            </a:r>
            <a:r>
              <a:rPr lang="en-US" b="1" dirty="0" err="1">
                <a:solidFill>
                  <a:srgbClr val="7030A0"/>
                </a:solidFill>
              </a:rPr>
              <a:t>thd</a:t>
            </a:r>
            <a:r>
              <a:rPr lang="en-US" b="1" dirty="0">
                <a:solidFill>
                  <a:srgbClr val="7030A0"/>
                </a:solidFill>
              </a:rPr>
              <a:t> </a:t>
            </a:r>
            <a:r>
              <a:rPr lang="en-US" b="1" dirty="0" err="1">
                <a:solidFill>
                  <a:srgbClr val="7030A0"/>
                </a:solidFill>
              </a:rPr>
              <a:t>risiko</a:t>
            </a:r>
            <a:r>
              <a:rPr lang="en-US" b="1" dirty="0">
                <a:solidFill>
                  <a:srgbClr val="7030A0"/>
                </a:solidFill>
              </a:rPr>
              <a:t> yang </a:t>
            </a:r>
            <a:r>
              <a:rPr lang="en-US" b="1" dirty="0" err="1">
                <a:solidFill>
                  <a:srgbClr val="7030A0"/>
                </a:solidFill>
              </a:rPr>
              <a:t>dinilai</a:t>
            </a:r>
            <a:endParaRPr lang="en-US" dirty="0">
              <a:solidFill>
                <a:srgbClr val="7030A0"/>
              </a:solidFill>
            </a:endParaRPr>
          </a:p>
          <a:p>
            <a:r>
              <a:rPr lang="en-US" b="1" dirty="0" err="1">
                <a:solidFill>
                  <a:srgbClr val="C00000"/>
                </a:solidFill>
              </a:rPr>
              <a:t>Contoh</a:t>
            </a:r>
            <a:r>
              <a:rPr lang="en-US" b="1" dirty="0">
                <a:solidFill>
                  <a:srgbClr val="C00000"/>
                </a:solidFill>
              </a:rPr>
              <a:t> :</a:t>
            </a:r>
          </a:p>
          <a:p>
            <a:r>
              <a:rPr lang="en-US" b="1" dirty="0" err="1">
                <a:solidFill>
                  <a:srgbClr val="C00000"/>
                </a:solidFill>
              </a:rPr>
              <a:t>Jika</a:t>
            </a:r>
            <a:r>
              <a:rPr lang="en-US" b="1" dirty="0">
                <a:solidFill>
                  <a:srgbClr val="C00000"/>
                </a:solidFill>
              </a:rPr>
              <a:t> </a:t>
            </a:r>
            <a:r>
              <a:rPr lang="en-US" b="1" dirty="0" err="1">
                <a:solidFill>
                  <a:srgbClr val="C00000"/>
                </a:solidFill>
              </a:rPr>
              <a:t>risiko</a:t>
            </a:r>
            <a:r>
              <a:rPr lang="en-US" b="1" dirty="0">
                <a:solidFill>
                  <a:srgbClr val="C00000"/>
                </a:solidFill>
              </a:rPr>
              <a:t> </a:t>
            </a:r>
            <a:r>
              <a:rPr lang="en-US" b="1" dirty="0" err="1">
                <a:solidFill>
                  <a:srgbClr val="C00000"/>
                </a:solidFill>
              </a:rPr>
              <a:t>piutang</a:t>
            </a:r>
            <a:r>
              <a:rPr lang="en-US" b="1" dirty="0">
                <a:solidFill>
                  <a:srgbClr val="C00000"/>
                </a:solidFill>
              </a:rPr>
              <a:t> </a:t>
            </a:r>
            <a:r>
              <a:rPr lang="en-US" b="1" dirty="0" err="1">
                <a:solidFill>
                  <a:srgbClr val="C00000"/>
                </a:solidFill>
              </a:rPr>
              <a:t>dinyatakan</a:t>
            </a:r>
            <a:r>
              <a:rPr lang="en-US" b="1" dirty="0">
                <a:solidFill>
                  <a:srgbClr val="C00000"/>
                </a:solidFill>
              </a:rPr>
              <a:t> </a:t>
            </a:r>
            <a:r>
              <a:rPr lang="en-US" b="1" dirty="0" err="1">
                <a:solidFill>
                  <a:srgbClr val="C00000"/>
                </a:solidFill>
              </a:rPr>
              <a:t>lbh</a:t>
            </a:r>
            <a:r>
              <a:rPr lang="en-US" b="1" dirty="0">
                <a:solidFill>
                  <a:srgbClr val="C00000"/>
                </a:solidFill>
              </a:rPr>
              <a:t> </a:t>
            </a:r>
            <a:r>
              <a:rPr lang="en-US" b="1" dirty="0" err="1">
                <a:solidFill>
                  <a:srgbClr val="C00000"/>
                </a:solidFill>
              </a:rPr>
              <a:t>besar</a:t>
            </a:r>
            <a:r>
              <a:rPr lang="en-US" b="1" dirty="0">
                <a:solidFill>
                  <a:srgbClr val="C00000"/>
                </a:solidFill>
              </a:rPr>
              <a:t> </a:t>
            </a:r>
            <a:r>
              <a:rPr lang="en-US" b="1" dirty="0" err="1">
                <a:solidFill>
                  <a:srgbClr val="C00000"/>
                </a:solidFill>
              </a:rPr>
              <a:t>dari</a:t>
            </a:r>
            <a:r>
              <a:rPr lang="en-US" b="1" dirty="0">
                <a:solidFill>
                  <a:srgbClr val="C00000"/>
                </a:solidFill>
              </a:rPr>
              <a:t> </a:t>
            </a:r>
            <a:r>
              <a:rPr lang="en-US" b="1" dirty="0" err="1">
                <a:solidFill>
                  <a:srgbClr val="C00000"/>
                </a:solidFill>
              </a:rPr>
              <a:t>sesungguhnya</a:t>
            </a:r>
            <a:r>
              <a:rPr lang="en-US" b="1" dirty="0">
                <a:solidFill>
                  <a:srgbClr val="C00000"/>
                </a:solidFill>
              </a:rPr>
              <a:t> </a:t>
            </a:r>
            <a:r>
              <a:rPr lang="en-US" b="1" dirty="0" err="1">
                <a:solidFill>
                  <a:srgbClr val="C00000"/>
                </a:solidFill>
              </a:rPr>
              <a:t>itu</a:t>
            </a:r>
            <a:r>
              <a:rPr lang="en-US" b="1" dirty="0">
                <a:solidFill>
                  <a:srgbClr val="C00000"/>
                </a:solidFill>
              </a:rPr>
              <a:t> </a:t>
            </a:r>
            <a:r>
              <a:rPr lang="en-US" b="1" dirty="0" err="1">
                <a:solidFill>
                  <a:srgbClr val="C00000"/>
                </a:solidFill>
              </a:rPr>
              <a:t>tinggi</a:t>
            </a:r>
            <a:r>
              <a:rPr lang="en-US" b="1" dirty="0">
                <a:solidFill>
                  <a:srgbClr val="C00000"/>
                </a:solidFill>
              </a:rPr>
              <a:t>, </a:t>
            </a:r>
            <a:r>
              <a:rPr lang="en-US" b="1" dirty="0" err="1">
                <a:solidFill>
                  <a:srgbClr val="C00000"/>
                </a:solidFill>
              </a:rPr>
              <a:t>mk</a:t>
            </a:r>
            <a:r>
              <a:rPr lang="en-US" b="1" dirty="0">
                <a:solidFill>
                  <a:srgbClr val="C00000"/>
                </a:solidFill>
              </a:rPr>
              <a:t> </a:t>
            </a:r>
            <a:r>
              <a:rPr lang="en-US" b="1" dirty="0" err="1">
                <a:solidFill>
                  <a:srgbClr val="C00000"/>
                </a:solidFill>
              </a:rPr>
              <a:t>prosedur</a:t>
            </a:r>
            <a:r>
              <a:rPr lang="en-US" b="1" dirty="0">
                <a:solidFill>
                  <a:srgbClr val="C00000"/>
                </a:solidFill>
              </a:rPr>
              <a:t> </a:t>
            </a:r>
            <a:r>
              <a:rPr lang="en-US" b="1" dirty="0" err="1">
                <a:solidFill>
                  <a:srgbClr val="C00000"/>
                </a:solidFill>
              </a:rPr>
              <a:t>harus</a:t>
            </a:r>
            <a:r>
              <a:rPr lang="en-US" b="1" dirty="0">
                <a:solidFill>
                  <a:srgbClr val="C00000"/>
                </a:solidFill>
              </a:rPr>
              <a:t> </a:t>
            </a:r>
            <a:r>
              <a:rPr lang="en-US" b="1" dirty="0" err="1">
                <a:solidFill>
                  <a:srgbClr val="C00000"/>
                </a:solidFill>
              </a:rPr>
              <a:t>dirancang</a:t>
            </a:r>
            <a:r>
              <a:rPr lang="en-US" b="1" dirty="0">
                <a:solidFill>
                  <a:srgbClr val="C00000"/>
                </a:solidFill>
              </a:rPr>
              <a:t> </a:t>
            </a:r>
            <a:r>
              <a:rPr lang="en-US" b="1" dirty="0" err="1">
                <a:solidFill>
                  <a:srgbClr val="C00000"/>
                </a:solidFill>
              </a:rPr>
              <a:t>untuk</a:t>
            </a:r>
            <a:r>
              <a:rPr lang="en-US" b="1" dirty="0">
                <a:solidFill>
                  <a:srgbClr val="C00000"/>
                </a:solidFill>
              </a:rPr>
              <a:t> </a:t>
            </a:r>
            <a:r>
              <a:rPr lang="en-US" b="1" dirty="0" err="1">
                <a:solidFill>
                  <a:srgbClr val="C00000"/>
                </a:solidFill>
              </a:rPr>
              <a:t>menjawab</a:t>
            </a:r>
            <a:r>
              <a:rPr lang="en-US" b="1" dirty="0">
                <a:solidFill>
                  <a:srgbClr val="C00000"/>
                </a:solidFill>
              </a:rPr>
              <a:t> </a:t>
            </a:r>
            <a:r>
              <a:rPr lang="en-US" b="1" dirty="0" err="1">
                <a:solidFill>
                  <a:srgbClr val="C00000"/>
                </a:solidFill>
              </a:rPr>
              <a:t>asersi</a:t>
            </a:r>
            <a:r>
              <a:rPr lang="en-US" b="1" dirty="0">
                <a:solidFill>
                  <a:srgbClr val="C00000"/>
                </a:solidFill>
              </a:rPr>
              <a:t> </a:t>
            </a:r>
            <a:r>
              <a:rPr lang="en-US" b="1" dirty="0" err="1">
                <a:solidFill>
                  <a:srgbClr val="C00000"/>
                </a:solidFill>
              </a:rPr>
              <a:t>tersebut</a:t>
            </a:r>
            <a:r>
              <a:rPr lang="en-US" b="1" dirty="0">
                <a:solidFill>
                  <a:srgbClr val="C00000"/>
                </a:solidFill>
              </a:rPr>
              <a:t>.</a:t>
            </a:r>
          </a:p>
          <a:p>
            <a:pPr marL="0" indent="0">
              <a:buNone/>
            </a:pPr>
            <a:endParaRPr lang="en-US" b="1" dirty="0">
              <a:solidFill>
                <a:srgbClr val="C00000"/>
              </a:solidFill>
            </a:endParaRPr>
          </a:p>
        </p:txBody>
      </p:sp>
    </p:spTree>
    <p:extLst>
      <p:ext uri="{BB962C8B-B14F-4D97-AF65-F5344CB8AC3E}">
        <p14:creationId xmlns:p14="http://schemas.microsoft.com/office/powerpoint/2010/main" val="1292406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QC SYSTEM DAN UNSUR2 PENGENDALIAN INTERN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50381851"/>
              </p:ext>
            </p:extLst>
          </p:nvPr>
        </p:nvGraphicFramePr>
        <p:xfrm>
          <a:off x="533400" y="1600200"/>
          <a:ext cx="8153400" cy="3657600"/>
        </p:xfrm>
        <a:graphic>
          <a:graphicData uri="http://schemas.openxmlformats.org/drawingml/2006/table">
            <a:tbl>
              <a:tblPr firstRow="1" firstCol="1" bandRow="1">
                <a:tableStyleId>{5C22544A-7EE6-4342-B048-85BDC9FD1C3A}</a:tableStyleId>
              </a:tblPr>
              <a:tblGrid>
                <a:gridCol w="2632796"/>
                <a:gridCol w="2806908"/>
                <a:gridCol w="2713696"/>
              </a:tblGrid>
              <a:tr h="522226">
                <a:tc>
                  <a:txBody>
                    <a:bodyPr/>
                    <a:lstStyle/>
                    <a:p>
                      <a:pPr marL="0" marR="0" algn="ctr">
                        <a:spcBef>
                          <a:spcPts val="0"/>
                        </a:spcBef>
                        <a:spcAft>
                          <a:spcPts val="0"/>
                        </a:spcAft>
                      </a:pPr>
                      <a:r>
                        <a:rPr lang="en-US" sz="2400" dirty="0">
                          <a:effectLst/>
                        </a:rPr>
                        <a:t>Unsur2 PI</a:t>
                      </a:r>
                      <a:endParaRPr lang="en-US" sz="1600" dirty="0">
                        <a:effectLst/>
                        <a:latin typeface="Calibri"/>
                        <a:ea typeface="Calibri"/>
                        <a:cs typeface="Times New Roman"/>
                      </a:endParaRPr>
                    </a:p>
                  </a:txBody>
                  <a:tcPr marL="55953" marR="55953" marT="0" marB="0"/>
                </a:tc>
                <a:tc>
                  <a:txBody>
                    <a:bodyPr/>
                    <a:lstStyle/>
                    <a:p>
                      <a:pPr marL="0" marR="0" algn="ctr">
                        <a:spcBef>
                          <a:spcPts val="0"/>
                        </a:spcBef>
                        <a:spcAft>
                          <a:spcPts val="0"/>
                        </a:spcAft>
                      </a:pPr>
                      <a:r>
                        <a:rPr lang="en-US" sz="2400">
                          <a:effectLst/>
                        </a:rPr>
                        <a:t>Unsur2 QC tingkat KAP (ISQC 1)</a:t>
                      </a:r>
                      <a:endParaRPr lang="en-US" sz="1600">
                        <a:effectLst/>
                        <a:latin typeface="Calibri"/>
                        <a:ea typeface="Calibri"/>
                        <a:cs typeface="Times New Roman"/>
                      </a:endParaRPr>
                    </a:p>
                  </a:txBody>
                  <a:tcPr marL="55953" marR="55953" marT="0" marB="0"/>
                </a:tc>
                <a:tc>
                  <a:txBody>
                    <a:bodyPr/>
                    <a:lstStyle/>
                    <a:p>
                      <a:pPr marL="0" marR="0" algn="ctr">
                        <a:spcBef>
                          <a:spcPts val="0"/>
                        </a:spcBef>
                        <a:spcAft>
                          <a:spcPts val="0"/>
                        </a:spcAft>
                      </a:pPr>
                      <a:r>
                        <a:rPr lang="en-US" sz="2400">
                          <a:effectLst/>
                        </a:rPr>
                        <a:t>Unsur2 QCsan di tingkat Penugasan </a:t>
                      </a:r>
                      <a:endParaRPr lang="en-US" sz="1600">
                        <a:effectLst/>
                      </a:endParaRPr>
                    </a:p>
                    <a:p>
                      <a:pPr marL="0" marR="0" algn="ctr">
                        <a:spcBef>
                          <a:spcPts val="0"/>
                        </a:spcBef>
                        <a:spcAft>
                          <a:spcPts val="0"/>
                        </a:spcAft>
                      </a:pPr>
                      <a:r>
                        <a:rPr lang="en-US" sz="2400">
                          <a:effectLst/>
                        </a:rPr>
                        <a:t>(ISA 220)</a:t>
                      </a:r>
                      <a:endParaRPr lang="en-US" sz="1600">
                        <a:effectLst/>
                        <a:latin typeface="Calibri"/>
                        <a:ea typeface="Calibri"/>
                        <a:cs typeface="Times New Roman"/>
                      </a:endParaRPr>
                    </a:p>
                  </a:txBody>
                  <a:tcPr marL="55953" marR="55953" marT="0" marB="0"/>
                </a:tc>
              </a:tr>
              <a:tr h="1218529">
                <a:tc>
                  <a:txBody>
                    <a:bodyPr/>
                    <a:lstStyle/>
                    <a:p>
                      <a:pPr marL="0" marR="0">
                        <a:spcBef>
                          <a:spcPts val="0"/>
                        </a:spcBef>
                        <a:spcAft>
                          <a:spcPts val="0"/>
                        </a:spcAft>
                      </a:pPr>
                      <a:r>
                        <a:rPr lang="en-US" sz="2400" dirty="0">
                          <a:effectLst/>
                        </a:rPr>
                        <a:t>Control </a:t>
                      </a:r>
                      <a:r>
                        <a:rPr lang="en-US" sz="2400" dirty="0" err="1">
                          <a:effectLst/>
                        </a:rPr>
                        <a:t>Environmenmentt</a:t>
                      </a:r>
                      <a:endParaRPr lang="en-US" sz="1600" dirty="0">
                        <a:effectLst/>
                        <a:latin typeface="Calibri"/>
                        <a:ea typeface="Calibri"/>
                        <a:cs typeface="Times New Roman"/>
                      </a:endParaRPr>
                    </a:p>
                  </a:txBody>
                  <a:tcPr marL="55953" marR="55953" marT="0" marB="0"/>
                </a:tc>
                <a:tc>
                  <a:txBody>
                    <a:bodyPr/>
                    <a:lstStyle/>
                    <a:p>
                      <a:pPr marL="342900" marR="0" lvl="0" indent="-342900">
                        <a:spcBef>
                          <a:spcPts val="0"/>
                        </a:spcBef>
                        <a:spcAft>
                          <a:spcPts val="0"/>
                        </a:spcAft>
                        <a:buFont typeface="Symbol"/>
                        <a:buChar char=""/>
                      </a:pPr>
                      <a:r>
                        <a:rPr lang="en-US" sz="2400" dirty="0" err="1">
                          <a:effectLst/>
                        </a:rPr>
                        <a:t>Tanggungjawab</a:t>
                      </a:r>
                      <a:r>
                        <a:rPr lang="en-US" sz="2400" dirty="0">
                          <a:effectLst/>
                        </a:rPr>
                        <a:t> </a:t>
                      </a:r>
                      <a:r>
                        <a:rPr lang="en-US" sz="2400" dirty="0" err="1">
                          <a:effectLst/>
                        </a:rPr>
                        <a:t>pimpinan</a:t>
                      </a:r>
                      <a:r>
                        <a:rPr lang="en-US" sz="2400" dirty="0">
                          <a:effectLst/>
                        </a:rPr>
                        <a:t>        </a:t>
                      </a:r>
                      <a:r>
                        <a:rPr lang="en-US" sz="2400" dirty="0" err="1">
                          <a:effectLst/>
                        </a:rPr>
                        <a:t>atas</a:t>
                      </a:r>
                      <a:r>
                        <a:rPr lang="en-US" sz="2400" dirty="0">
                          <a:effectLst/>
                        </a:rPr>
                        <a:t> </a:t>
                      </a:r>
                      <a:r>
                        <a:rPr lang="en-US" sz="2400" dirty="0" err="1">
                          <a:effectLst/>
                        </a:rPr>
                        <a:t>mutu</a:t>
                      </a:r>
                      <a:r>
                        <a:rPr lang="en-US" sz="2400" dirty="0">
                          <a:effectLst/>
                        </a:rPr>
                        <a:t> </a:t>
                      </a:r>
                      <a:r>
                        <a:rPr lang="en-US" sz="2400" dirty="0" err="1">
                          <a:effectLst/>
                        </a:rPr>
                        <a:t>dalam</a:t>
                      </a:r>
                      <a:r>
                        <a:rPr lang="en-US" sz="2400" dirty="0">
                          <a:effectLst/>
                        </a:rPr>
                        <a:t> KAP</a:t>
                      </a:r>
                      <a:endParaRPr lang="en-US" sz="1600" dirty="0">
                        <a:effectLst/>
                      </a:endParaRPr>
                    </a:p>
                    <a:p>
                      <a:pPr marL="342900" marR="0" lvl="0" indent="-342900">
                        <a:spcBef>
                          <a:spcPts val="0"/>
                        </a:spcBef>
                        <a:spcAft>
                          <a:spcPts val="0"/>
                        </a:spcAft>
                        <a:buFont typeface="Symbol"/>
                        <a:buChar char=""/>
                      </a:pPr>
                      <a:r>
                        <a:rPr lang="en-US" sz="2400" dirty="0" err="1">
                          <a:effectLst/>
                        </a:rPr>
                        <a:t>Kewajiban</a:t>
                      </a:r>
                      <a:r>
                        <a:rPr lang="en-US" sz="2400" dirty="0">
                          <a:effectLst/>
                        </a:rPr>
                        <a:t> </a:t>
                      </a:r>
                      <a:r>
                        <a:rPr lang="en-US" sz="2400" dirty="0" err="1">
                          <a:effectLst/>
                        </a:rPr>
                        <a:t>etika</a:t>
                      </a:r>
                      <a:r>
                        <a:rPr lang="en-US" sz="2400" dirty="0">
                          <a:effectLst/>
                        </a:rPr>
                        <a:t> yang </a:t>
                      </a:r>
                      <a:r>
                        <a:rPr lang="en-US" sz="2400" dirty="0" err="1">
                          <a:effectLst/>
                        </a:rPr>
                        <a:t>relevan</a:t>
                      </a:r>
                      <a:endParaRPr lang="en-US" sz="1600" dirty="0">
                        <a:effectLst/>
                      </a:endParaRPr>
                    </a:p>
                    <a:p>
                      <a:pPr marL="342900" marR="0" lvl="0" indent="-342900">
                        <a:spcBef>
                          <a:spcPts val="0"/>
                        </a:spcBef>
                        <a:spcAft>
                          <a:spcPts val="0"/>
                        </a:spcAft>
                        <a:buFont typeface="Symbol"/>
                        <a:buChar char=""/>
                      </a:pPr>
                      <a:r>
                        <a:rPr lang="en-US" sz="2400" dirty="0">
                          <a:effectLst/>
                        </a:rPr>
                        <a:t>SDM</a:t>
                      </a:r>
                      <a:endParaRPr lang="en-US" sz="1600" dirty="0">
                        <a:effectLst/>
                        <a:latin typeface="Calibri"/>
                        <a:ea typeface="Calibri"/>
                        <a:cs typeface="Times New Roman"/>
                      </a:endParaRPr>
                    </a:p>
                  </a:txBody>
                  <a:tcPr marL="55953" marR="55953" marT="0" marB="0"/>
                </a:tc>
                <a:tc>
                  <a:txBody>
                    <a:bodyPr/>
                    <a:lstStyle/>
                    <a:p>
                      <a:pPr marL="342900" marR="0" lvl="0" indent="-342900">
                        <a:spcBef>
                          <a:spcPts val="0"/>
                        </a:spcBef>
                        <a:spcAft>
                          <a:spcPts val="0"/>
                        </a:spcAft>
                        <a:buFont typeface="Symbol"/>
                        <a:buChar char=""/>
                      </a:pPr>
                      <a:r>
                        <a:rPr lang="en-US" sz="2400" dirty="0" err="1">
                          <a:effectLst/>
                        </a:rPr>
                        <a:t>Tanggungjawab</a:t>
                      </a:r>
                      <a:r>
                        <a:rPr lang="en-US" sz="2400" dirty="0">
                          <a:effectLst/>
                        </a:rPr>
                        <a:t> </a:t>
                      </a:r>
                      <a:r>
                        <a:rPr lang="en-US" sz="2400" dirty="0" err="1">
                          <a:effectLst/>
                        </a:rPr>
                        <a:t>pimpinan</a:t>
                      </a:r>
                      <a:r>
                        <a:rPr lang="en-US" sz="2400" dirty="0">
                          <a:effectLst/>
                        </a:rPr>
                        <a:t> </a:t>
                      </a:r>
                      <a:r>
                        <a:rPr lang="en-US" sz="2400" dirty="0" err="1">
                          <a:effectLst/>
                        </a:rPr>
                        <a:t>atas</a:t>
                      </a:r>
                      <a:r>
                        <a:rPr lang="en-US" sz="2400" dirty="0">
                          <a:effectLst/>
                        </a:rPr>
                        <a:t> </a:t>
                      </a:r>
                      <a:r>
                        <a:rPr lang="en-US" sz="2400" dirty="0" err="1">
                          <a:effectLst/>
                        </a:rPr>
                        <a:t>mutu</a:t>
                      </a:r>
                      <a:r>
                        <a:rPr lang="en-US" sz="2400" dirty="0">
                          <a:effectLst/>
                        </a:rPr>
                        <a:t> </a:t>
                      </a:r>
                      <a:r>
                        <a:rPr lang="en-US" sz="2400" dirty="0" err="1">
                          <a:effectLst/>
                        </a:rPr>
                        <a:t>dalam</a:t>
                      </a:r>
                      <a:r>
                        <a:rPr lang="en-US" sz="2400" dirty="0">
                          <a:effectLst/>
                        </a:rPr>
                        <a:t> KAP</a:t>
                      </a:r>
                      <a:endParaRPr lang="en-US" sz="1600" dirty="0">
                        <a:effectLst/>
                      </a:endParaRPr>
                    </a:p>
                    <a:p>
                      <a:pPr marL="342900" marR="0" lvl="0" indent="-342900">
                        <a:spcBef>
                          <a:spcPts val="0"/>
                        </a:spcBef>
                        <a:spcAft>
                          <a:spcPts val="0"/>
                        </a:spcAft>
                        <a:buFont typeface="Symbol"/>
                        <a:buChar char=""/>
                      </a:pPr>
                      <a:r>
                        <a:rPr lang="en-US" sz="2400" dirty="0" err="1">
                          <a:effectLst/>
                        </a:rPr>
                        <a:t>Kewajiban</a:t>
                      </a:r>
                      <a:r>
                        <a:rPr lang="en-US" sz="2400" dirty="0">
                          <a:effectLst/>
                        </a:rPr>
                        <a:t> </a:t>
                      </a:r>
                      <a:r>
                        <a:rPr lang="en-US" sz="2400" dirty="0" err="1">
                          <a:effectLst/>
                        </a:rPr>
                        <a:t>etika</a:t>
                      </a:r>
                      <a:r>
                        <a:rPr lang="en-US" sz="2400" dirty="0">
                          <a:effectLst/>
                        </a:rPr>
                        <a:t> yang </a:t>
                      </a:r>
                      <a:r>
                        <a:rPr lang="en-US" sz="2400" dirty="0" err="1">
                          <a:effectLst/>
                        </a:rPr>
                        <a:t>relevan</a:t>
                      </a:r>
                      <a:endParaRPr lang="en-US" sz="1600" dirty="0">
                        <a:effectLst/>
                      </a:endParaRPr>
                    </a:p>
                    <a:p>
                      <a:pPr marL="342900" marR="0" lvl="0" indent="-342900">
                        <a:spcBef>
                          <a:spcPts val="0"/>
                        </a:spcBef>
                        <a:spcAft>
                          <a:spcPts val="0"/>
                        </a:spcAft>
                        <a:buFont typeface="Symbol"/>
                        <a:buChar char=""/>
                      </a:pPr>
                      <a:r>
                        <a:rPr lang="en-US" sz="2400" dirty="0" err="1">
                          <a:effectLst/>
                        </a:rPr>
                        <a:t>Penetapan</a:t>
                      </a:r>
                      <a:r>
                        <a:rPr lang="en-US" sz="2400" dirty="0">
                          <a:effectLst/>
                        </a:rPr>
                        <a:t> </a:t>
                      </a:r>
                      <a:r>
                        <a:rPr lang="en-US" sz="2400" dirty="0" err="1">
                          <a:effectLst/>
                        </a:rPr>
                        <a:t>anggota</a:t>
                      </a:r>
                      <a:r>
                        <a:rPr lang="en-US" sz="2400" dirty="0">
                          <a:effectLst/>
                        </a:rPr>
                        <a:t> </a:t>
                      </a:r>
                      <a:r>
                        <a:rPr lang="en-US" sz="2400" dirty="0" err="1">
                          <a:effectLst/>
                        </a:rPr>
                        <a:t>tim</a:t>
                      </a:r>
                      <a:r>
                        <a:rPr lang="en-US" sz="2400" dirty="0">
                          <a:effectLst/>
                        </a:rPr>
                        <a:t> audit</a:t>
                      </a:r>
                      <a:endParaRPr lang="en-US" sz="1600" dirty="0">
                        <a:effectLst/>
                        <a:latin typeface="Calibri"/>
                        <a:ea typeface="Calibri"/>
                        <a:cs typeface="Times New Roman"/>
                      </a:endParaRPr>
                    </a:p>
                  </a:txBody>
                  <a:tcPr marL="55953" marR="55953" marT="0" marB="0"/>
                </a:tc>
              </a:tr>
            </a:tbl>
          </a:graphicData>
        </a:graphic>
      </p:graphicFrame>
    </p:spTree>
    <p:extLst>
      <p:ext uri="{BB962C8B-B14F-4D97-AF65-F5344CB8AC3E}">
        <p14:creationId xmlns:p14="http://schemas.microsoft.com/office/powerpoint/2010/main" val="31660732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QC SYSTEM DAN UNSUR2 PENGENDALIAN INTERN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41807863"/>
              </p:ext>
            </p:extLst>
          </p:nvPr>
        </p:nvGraphicFramePr>
        <p:xfrm>
          <a:off x="685798" y="1752600"/>
          <a:ext cx="8001001" cy="3962400"/>
        </p:xfrm>
        <a:graphic>
          <a:graphicData uri="http://schemas.openxmlformats.org/drawingml/2006/table">
            <a:tbl>
              <a:tblPr firstRow="1" firstCol="1" bandRow="1">
                <a:tableStyleId>{5C22544A-7EE6-4342-B048-85BDC9FD1C3A}</a:tableStyleId>
              </a:tblPr>
              <a:tblGrid>
                <a:gridCol w="2583585"/>
                <a:gridCol w="2754443"/>
                <a:gridCol w="2662973"/>
              </a:tblGrid>
              <a:tr h="534532">
                <a:tc>
                  <a:txBody>
                    <a:bodyPr/>
                    <a:lstStyle/>
                    <a:p>
                      <a:pPr marL="0" marR="0" algn="ctr">
                        <a:spcBef>
                          <a:spcPts val="0"/>
                        </a:spcBef>
                        <a:spcAft>
                          <a:spcPts val="0"/>
                        </a:spcAft>
                      </a:pPr>
                      <a:r>
                        <a:rPr lang="en-US" sz="2000" dirty="0">
                          <a:effectLst/>
                        </a:rPr>
                        <a:t>Unsur2 PI</a:t>
                      </a:r>
                      <a:endParaRPr lang="en-US" sz="1400" dirty="0">
                        <a:effectLst/>
                        <a:latin typeface="Calibri"/>
                        <a:ea typeface="Calibri"/>
                        <a:cs typeface="Times New Roman"/>
                      </a:endParaRPr>
                    </a:p>
                  </a:txBody>
                  <a:tcPr marL="55953" marR="55953" marT="0" marB="0"/>
                </a:tc>
                <a:tc>
                  <a:txBody>
                    <a:bodyPr/>
                    <a:lstStyle/>
                    <a:p>
                      <a:pPr marL="0" marR="0" algn="ctr">
                        <a:spcBef>
                          <a:spcPts val="0"/>
                        </a:spcBef>
                        <a:spcAft>
                          <a:spcPts val="0"/>
                        </a:spcAft>
                      </a:pPr>
                      <a:r>
                        <a:rPr lang="en-US" sz="2000">
                          <a:effectLst/>
                        </a:rPr>
                        <a:t>Unsur2 QC tingkat KAP (ISQC 1)</a:t>
                      </a:r>
                      <a:endParaRPr lang="en-US" sz="1400">
                        <a:effectLst/>
                        <a:latin typeface="Calibri"/>
                        <a:ea typeface="Calibri"/>
                        <a:cs typeface="Times New Roman"/>
                      </a:endParaRPr>
                    </a:p>
                  </a:txBody>
                  <a:tcPr marL="55953" marR="55953" marT="0" marB="0"/>
                </a:tc>
                <a:tc>
                  <a:txBody>
                    <a:bodyPr/>
                    <a:lstStyle/>
                    <a:p>
                      <a:pPr marL="0" marR="0" algn="ctr">
                        <a:spcBef>
                          <a:spcPts val="0"/>
                        </a:spcBef>
                        <a:spcAft>
                          <a:spcPts val="0"/>
                        </a:spcAft>
                      </a:pPr>
                      <a:r>
                        <a:rPr lang="en-US" sz="2000">
                          <a:effectLst/>
                        </a:rPr>
                        <a:t>Unsur2 QCsan di tingkat Penugasan </a:t>
                      </a:r>
                      <a:endParaRPr lang="en-US" sz="1400">
                        <a:effectLst/>
                      </a:endParaRPr>
                    </a:p>
                    <a:p>
                      <a:pPr marL="0" marR="0" algn="ctr">
                        <a:spcBef>
                          <a:spcPts val="0"/>
                        </a:spcBef>
                        <a:spcAft>
                          <a:spcPts val="0"/>
                        </a:spcAft>
                      </a:pPr>
                      <a:r>
                        <a:rPr lang="en-US" sz="2000">
                          <a:effectLst/>
                        </a:rPr>
                        <a:t>(ISA 220)</a:t>
                      </a:r>
                      <a:endParaRPr lang="en-US" sz="1400">
                        <a:effectLst/>
                        <a:latin typeface="Calibri"/>
                        <a:ea typeface="Calibri"/>
                        <a:cs typeface="Times New Roman"/>
                      </a:endParaRPr>
                    </a:p>
                  </a:txBody>
                  <a:tcPr marL="55953" marR="55953" marT="0" marB="0"/>
                </a:tc>
              </a:tr>
              <a:tr h="1781775">
                <a:tc>
                  <a:txBody>
                    <a:bodyPr/>
                    <a:lstStyle/>
                    <a:p>
                      <a:pPr marL="0" marR="0">
                        <a:spcBef>
                          <a:spcPts val="0"/>
                        </a:spcBef>
                        <a:spcAft>
                          <a:spcPts val="0"/>
                        </a:spcAft>
                      </a:pPr>
                      <a:r>
                        <a:rPr lang="en-US" sz="2000" dirty="0">
                          <a:effectLst/>
                        </a:rPr>
                        <a:t>Risk Assess</a:t>
                      </a:r>
                      <a:endParaRPr lang="en-US" sz="1400" dirty="0">
                        <a:effectLst/>
                        <a:latin typeface="Calibri"/>
                        <a:ea typeface="Calibri"/>
                        <a:cs typeface="Times New Roman"/>
                      </a:endParaRPr>
                    </a:p>
                  </a:txBody>
                  <a:tcPr marL="55953" marR="55953" marT="0" marB="0"/>
                </a:tc>
                <a:tc>
                  <a:txBody>
                    <a:bodyPr/>
                    <a:lstStyle/>
                    <a:p>
                      <a:pPr marL="0" marR="0">
                        <a:spcBef>
                          <a:spcPts val="0"/>
                        </a:spcBef>
                        <a:spcAft>
                          <a:spcPts val="0"/>
                        </a:spcAft>
                      </a:pPr>
                      <a:r>
                        <a:rPr lang="en-US" sz="2000" dirty="0" err="1">
                          <a:effectLst/>
                        </a:rPr>
                        <a:t>Menerima</a:t>
                      </a:r>
                      <a:r>
                        <a:rPr lang="en-US" sz="2000" dirty="0">
                          <a:effectLst/>
                        </a:rPr>
                        <a:t> </a:t>
                      </a:r>
                      <a:r>
                        <a:rPr lang="en-US" sz="2000" dirty="0" err="1">
                          <a:effectLst/>
                        </a:rPr>
                        <a:t>dan</a:t>
                      </a:r>
                      <a:r>
                        <a:rPr lang="en-US" sz="2000" dirty="0">
                          <a:effectLst/>
                        </a:rPr>
                        <a:t> </a:t>
                      </a:r>
                      <a:r>
                        <a:rPr lang="en-US" sz="2000" dirty="0" err="1">
                          <a:effectLst/>
                        </a:rPr>
                        <a:t>melanjutkan</a:t>
                      </a:r>
                      <a:r>
                        <a:rPr lang="en-US" sz="2000" dirty="0">
                          <a:effectLst/>
                        </a:rPr>
                        <a:t> </a:t>
                      </a:r>
                      <a:r>
                        <a:rPr lang="en-US" sz="2000" dirty="0" err="1">
                          <a:effectLst/>
                        </a:rPr>
                        <a:t>hubungan</a:t>
                      </a:r>
                      <a:r>
                        <a:rPr lang="en-US" sz="2000" dirty="0">
                          <a:effectLst/>
                        </a:rPr>
                        <a:t> </a:t>
                      </a:r>
                      <a:r>
                        <a:rPr lang="en-US" sz="2000" dirty="0" err="1">
                          <a:effectLst/>
                        </a:rPr>
                        <a:t>dengan</a:t>
                      </a:r>
                      <a:r>
                        <a:rPr lang="en-US" sz="2000" dirty="0">
                          <a:effectLst/>
                        </a:rPr>
                        <a:t> </a:t>
                      </a:r>
                      <a:r>
                        <a:rPr lang="en-US" sz="2000" dirty="0" err="1">
                          <a:effectLst/>
                        </a:rPr>
                        <a:t>klien</a:t>
                      </a:r>
                      <a:r>
                        <a:rPr lang="en-US" sz="2000" dirty="0">
                          <a:effectLst/>
                        </a:rPr>
                        <a:t> </a:t>
                      </a:r>
                      <a:r>
                        <a:rPr lang="en-US" sz="2000" dirty="0" err="1">
                          <a:effectLst/>
                        </a:rPr>
                        <a:t>dan</a:t>
                      </a:r>
                      <a:r>
                        <a:rPr lang="en-US" sz="2000" dirty="0">
                          <a:effectLst/>
                        </a:rPr>
                        <a:t> </a:t>
                      </a:r>
                      <a:r>
                        <a:rPr lang="en-US" sz="2000" dirty="0" err="1">
                          <a:effectLst/>
                        </a:rPr>
                        <a:t>penugasan</a:t>
                      </a:r>
                      <a:r>
                        <a:rPr lang="en-US" sz="2000" dirty="0">
                          <a:effectLst/>
                        </a:rPr>
                        <a:t> yang </a:t>
                      </a:r>
                      <a:r>
                        <a:rPr lang="en-US" sz="2000" dirty="0" err="1">
                          <a:effectLst/>
                        </a:rPr>
                        <a:t>spesifik</a:t>
                      </a:r>
                      <a:endParaRPr lang="en-US" sz="1400" dirty="0">
                        <a:effectLst/>
                      </a:endParaRPr>
                    </a:p>
                    <a:p>
                      <a:pPr marL="0" marR="0">
                        <a:spcBef>
                          <a:spcPts val="0"/>
                        </a:spcBef>
                        <a:spcAft>
                          <a:spcPts val="0"/>
                        </a:spcAft>
                      </a:pPr>
                      <a:r>
                        <a:rPr lang="en-US" sz="2000" dirty="0">
                          <a:effectLst/>
                        </a:rPr>
                        <a:t> </a:t>
                      </a:r>
                      <a:endParaRPr lang="en-US" sz="1400" dirty="0">
                        <a:effectLst/>
                        <a:latin typeface="Calibri"/>
                        <a:ea typeface="Calibri"/>
                        <a:cs typeface="Times New Roman"/>
                      </a:endParaRPr>
                    </a:p>
                  </a:txBody>
                  <a:tcPr marL="55953" marR="55953" marT="0" marB="0"/>
                </a:tc>
                <a:tc>
                  <a:txBody>
                    <a:bodyPr/>
                    <a:lstStyle/>
                    <a:p>
                      <a:pPr marL="342900" marR="0" lvl="0" indent="-342900">
                        <a:spcBef>
                          <a:spcPts val="0"/>
                        </a:spcBef>
                        <a:spcAft>
                          <a:spcPts val="0"/>
                        </a:spcAft>
                        <a:buFont typeface="Symbol"/>
                        <a:buChar char=""/>
                      </a:pPr>
                      <a:r>
                        <a:rPr lang="en-US" sz="2000" dirty="0" err="1">
                          <a:effectLst/>
                        </a:rPr>
                        <a:t>Menerima</a:t>
                      </a:r>
                      <a:r>
                        <a:rPr lang="en-US" sz="2000" dirty="0">
                          <a:effectLst/>
                        </a:rPr>
                        <a:t> </a:t>
                      </a:r>
                      <a:r>
                        <a:rPr lang="en-US" sz="2000" dirty="0" err="1">
                          <a:effectLst/>
                        </a:rPr>
                        <a:t>dan</a:t>
                      </a:r>
                      <a:r>
                        <a:rPr lang="en-US" sz="2000" dirty="0">
                          <a:effectLst/>
                        </a:rPr>
                        <a:t> </a:t>
                      </a:r>
                      <a:r>
                        <a:rPr lang="en-US" sz="2000" dirty="0" err="1">
                          <a:effectLst/>
                        </a:rPr>
                        <a:t>melanjutkan</a:t>
                      </a:r>
                      <a:r>
                        <a:rPr lang="en-US" sz="2000" dirty="0">
                          <a:effectLst/>
                        </a:rPr>
                        <a:t> </a:t>
                      </a:r>
                      <a:r>
                        <a:rPr lang="en-US" sz="2000" dirty="0" err="1">
                          <a:effectLst/>
                        </a:rPr>
                        <a:t>hubungan</a:t>
                      </a:r>
                      <a:r>
                        <a:rPr lang="en-US" sz="2000" dirty="0">
                          <a:effectLst/>
                        </a:rPr>
                        <a:t> </a:t>
                      </a:r>
                      <a:r>
                        <a:rPr lang="en-US" sz="2000" dirty="0" err="1">
                          <a:effectLst/>
                        </a:rPr>
                        <a:t>dengan</a:t>
                      </a:r>
                      <a:r>
                        <a:rPr lang="en-US" sz="2000" dirty="0">
                          <a:effectLst/>
                        </a:rPr>
                        <a:t> </a:t>
                      </a:r>
                      <a:r>
                        <a:rPr lang="en-US" sz="2000" dirty="0" err="1">
                          <a:effectLst/>
                        </a:rPr>
                        <a:t>klien</a:t>
                      </a:r>
                      <a:r>
                        <a:rPr lang="en-US" sz="2000" dirty="0">
                          <a:effectLst/>
                        </a:rPr>
                        <a:t> </a:t>
                      </a:r>
                      <a:r>
                        <a:rPr lang="en-US" sz="2000" dirty="0" err="1">
                          <a:effectLst/>
                        </a:rPr>
                        <a:t>dan</a:t>
                      </a:r>
                      <a:r>
                        <a:rPr lang="en-US" sz="2000" dirty="0">
                          <a:effectLst/>
                        </a:rPr>
                        <a:t> </a:t>
                      </a:r>
                      <a:r>
                        <a:rPr lang="en-US" sz="2000" dirty="0" err="1">
                          <a:effectLst/>
                        </a:rPr>
                        <a:t>penugasan</a:t>
                      </a:r>
                      <a:r>
                        <a:rPr lang="en-US" sz="2000" dirty="0">
                          <a:effectLst/>
                        </a:rPr>
                        <a:t> audit</a:t>
                      </a:r>
                      <a:endParaRPr lang="en-US" sz="1400" dirty="0">
                        <a:effectLst/>
                      </a:endParaRPr>
                    </a:p>
                    <a:p>
                      <a:pPr marL="342900" marR="0" lvl="0" indent="-342900">
                        <a:spcBef>
                          <a:spcPts val="0"/>
                        </a:spcBef>
                        <a:spcAft>
                          <a:spcPts val="0"/>
                        </a:spcAft>
                        <a:buFont typeface="Symbol"/>
                        <a:buChar char=""/>
                      </a:pPr>
                      <a:r>
                        <a:rPr lang="en-US" sz="2000" dirty="0" err="1">
                          <a:effectLst/>
                        </a:rPr>
                        <a:t>Risiko</a:t>
                      </a:r>
                      <a:r>
                        <a:rPr lang="en-US" sz="2000" dirty="0">
                          <a:effectLst/>
                        </a:rPr>
                        <a:t> </a:t>
                      </a:r>
                      <a:r>
                        <a:rPr lang="en-US" sz="2000" dirty="0" err="1">
                          <a:effectLst/>
                        </a:rPr>
                        <a:t>bahwa</a:t>
                      </a:r>
                      <a:r>
                        <a:rPr lang="en-US" sz="2000" dirty="0">
                          <a:effectLst/>
                        </a:rPr>
                        <a:t> </a:t>
                      </a:r>
                      <a:r>
                        <a:rPr lang="en-US" sz="2000" dirty="0" err="1">
                          <a:effectLst/>
                        </a:rPr>
                        <a:t>laporannya</a:t>
                      </a:r>
                      <a:r>
                        <a:rPr lang="en-US" sz="2000" dirty="0">
                          <a:effectLst/>
                        </a:rPr>
                        <a:t> </a:t>
                      </a:r>
                      <a:r>
                        <a:rPr lang="en-US" sz="2000" dirty="0" err="1">
                          <a:effectLst/>
                        </a:rPr>
                        <a:t>mungkin</a:t>
                      </a:r>
                      <a:r>
                        <a:rPr lang="en-US" sz="2000" dirty="0">
                          <a:effectLst/>
                        </a:rPr>
                        <a:t> </a:t>
                      </a:r>
                      <a:r>
                        <a:rPr lang="en-US" sz="2000" dirty="0" err="1">
                          <a:effectLst/>
                        </a:rPr>
                        <a:t>tidak</a:t>
                      </a:r>
                      <a:r>
                        <a:rPr lang="en-US" sz="2000" dirty="0">
                          <a:effectLst/>
                        </a:rPr>
                        <a:t> </a:t>
                      </a:r>
                      <a:r>
                        <a:rPr lang="en-US" sz="2000" dirty="0" err="1">
                          <a:effectLst/>
                        </a:rPr>
                        <a:t>tepat</a:t>
                      </a:r>
                      <a:r>
                        <a:rPr lang="en-US" sz="2000" dirty="0">
                          <a:effectLst/>
                        </a:rPr>
                        <a:t> </a:t>
                      </a:r>
                      <a:r>
                        <a:rPr lang="en-US" sz="2000" dirty="0" err="1">
                          <a:effectLst/>
                        </a:rPr>
                        <a:t>dalam</a:t>
                      </a:r>
                      <a:r>
                        <a:rPr lang="en-US" sz="2000" dirty="0">
                          <a:effectLst/>
                        </a:rPr>
                        <a:t> </a:t>
                      </a:r>
                      <a:r>
                        <a:rPr lang="en-US" sz="2000" dirty="0" err="1">
                          <a:effectLst/>
                        </a:rPr>
                        <a:t>situasinya</a:t>
                      </a:r>
                      <a:endParaRPr lang="en-US" sz="1400" dirty="0">
                        <a:effectLst/>
                      </a:endParaRPr>
                    </a:p>
                    <a:p>
                      <a:pPr marL="0" marR="0">
                        <a:spcBef>
                          <a:spcPts val="0"/>
                        </a:spcBef>
                        <a:spcAft>
                          <a:spcPts val="0"/>
                        </a:spcAft>
                        <a:tabLst>
                          <a:tab pos="609600" algn="l"/>
                        </a:tabLst>
                      </a:pPr>
                      <a:r>
                        <a:rPr lang="en-US" sz="2000" dirty="0">
                          <a:effectLst/>
                        </a:rPr>
                        <a:t> </a:t>
                      </a:r>
                      <a:endParaRPr lang="en-US" sz="1400" dirty="0">
                        <a:effectLst/>
                        <a:latin typeface="Calibri"/>
                        <a:ea typeface="Calibri"/>
                        <a:cs typeface="Times New Roman"/>
                      </a:endParaRPr>
                    </a:p>
                  </a:txBody>
                  <a:tcPr marL="55953" marR="55953" marT="0" marB="0"/>
                </a:tc>
              </a:tr>
            </a:tbl>
          </a:graphicData>
        </a:graphic>
      </p:graphicFrame>
    </p:spTree>
    <p:extLst>
      <p:ext uri="{BB962C8B-B14F-4D97-AF65-F5344CB8AC3E}">
        <p14:creationId xmlns:p14="http://schemas.microsoft.com/office/powerpoint/2010/main" val="8101630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QC SYSTEM DAN UNSUR2 PENGENDALIAN INTERN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24721049"/>
              </p:ext>
            </p:extLst>
          </p:nvPr>
        </p:nvGraphicFramePr>
        <p:xfrm>
          <a:off x="533400" y="1600201"/>
          <a:ext cx="7848599" cy="4389120"/>
        </p:xfrm>
        <a:graphic>
          <a:graphicData uri="http://schemas.openxmlformats.org/drawingml/2006/table">
            <a:tbl>
              <a:tblPr firstRow="1" firstCol="1" bandRow="1">
                <a:tableStyleId>{5C22544A-7EE6-4342-B048-85BDC9FD1C3A}</a:tableStyleId>
              </a:tblPr>
              <a:tblGrid>
                <a:gridCol w="2534373"/>
                <a:gridCol w="2701977"/>
                <a:gridCol w="2612249"/>
              </a:tblGrid>
              <a:tr h="520806">
                <a:tc>
                  <a:txBody>
                    <a:bodyPr/>
                    <a:lstStyle/>
                    <a:p>
                      <a:pPr marL="0" marR="0" algn="ctr">
                        <a:spcBef>
                          <a:spcPts val="0"/>
                        </a:spcBef>
                        <a:spcAft>
                          <a:spcPts val="0"/>
                        </a:spcAft>
                      </a:pPr>
                      <a:r>
                        <a:rPr lang="en-US" sz="2400" dirty="0">
                          <a:effectLst/>
                        </a:rPr>
                        <a:t>Unsur2 PI</a:t>
                      </a:r>
                      <a:endParaRPr lang="en-US" sz="1600" dirty="0">
                        <a:effectLst/>
                        <a:latin typeface="Calibri"/>
                        <a:ea typeface="Calibri"/>
                        <a:cs typeface="Times New Roman"/>
                      </a:endParaRPr>
                    </a:p>
                  </a:txBody>
                  <a:tcPr marL="55953" marR="55953" marT="0" marB="0"/>
                </a:tc>
                <a:tc>
                  <a:txBody>
                    <a:bodyPr/>
                    <a:lstStyle/>
                    <a:p>
                      <a:pPr marL="0" marR="0" algn="ctr">
                        <a:spcBef>
                          <a:spcPts val="0"/>
                        </a:spcBef>
                        <a:spcAft>
                          <a:spcPts val="0"/>
                        </a:spcAft>
                      </a:pPr>
                      <a:r>
                        <a:rPr lang="en-US" sz="2400">
                          <a:effectLst/>
                        </a:rPr>
                        <a:t>Unsur2 QC tingkat KAP (ISQC 1)</a:t>
                      </a:r>
                      <a:endParaRPr lang="en-US" sz="1600">
                        <a:effectLst/>
                        <a:latin typeface="Calibri"/>
                        <a:ea typeface="Calibri"/>
                        <a:cs typeface="Times New Roman"/>
                      </a:endParaRPr>
                    </a:p>
                  </a:txBody>
                  <a:tcPr marL="55953" marR="55953" marT="0" marB="0"/>
                </a:tc>
                <a:tc>
                  <a:txBody>
                    <a:bodyPr/>
                    <a:lstStyle/>
                    <a:p>
                      <a:pPr marL="0" marR="0" algn="ctr">
                        <a:spcBef>
                          <a:spcPts val="0"/>
                        </a:spcBef>
                        <a:spcAft>
                          <a:spcPts val="0"/>
                        </a:spcAft>
                      </a:pPr>
                      <a:r>
                        <a:rPr lang="en-US" sz="2400">
                          <a:effectLst/>
                        </a:rPr>
                        <a:t>Unsur2 QCsan di tingkat Penugasan </a:t>
                      </a:r>
                      <a:endParaRPr lang="en-US" sz="1600">
                        <a:effectLst/>
                      </a:endParaRPr>
                    </a:p>
                    <a:p>
                      <a:pPr marL="0" marR="0" algn="ctr">
                        <a:spcBef>
                          <a:spcPts val="0"/>
                        </a:spcBef>
                        <a:spcAft>
                          <a:spcPts val="0"/>
                        </a:spcAft>
                      </a:pPr>
                      <a:r>
                        <a:rPr lang="en-US" sz="2400">
                          <a:effectLst/>
                        </a:rPr>
                        <a:t>(ISA 220)</a:t>
                      </a:r>
                      <a:endParaRPr lang="en-US" sz="1600">
                        <a:effectLst/>
                        <a:latin typeface="Calibri"/>
                        <a:ea typeface="Calibri"/>
                        <a:cs typeface="Times New Roman"/>
                      </a:endParaRPr>
                    </a:p>
                  </a:txBody>
                  <a:tcPr marL="55953" marR="55953" marT="0" marB="0"/>
                </a:tc>
              </a:tr>
              <a:tr h="175731">
                <a:tc>
                  <a:txBody>
                    <a:bodyPr/>
                    <a:lstStyle/>
                    <a:p>
                      <a:pPr marL="0" marR="0">
                        <a:spcBef>
                          <a:spcPts val="0"/>
                        </a:spcBef>
                        <a:spcAft>
                          <a:spcPts val="0"/>
                        </a:spcAft>
                      </a:pPr>
                      <a:r>
                        <a:rPr lang="en-US" sz="2400" dirty="0" err="1">
                          <a:effectLst/>
                        </a:rPr>
                        <a:t>Informasi</a:t>
                      </a:r>
                      <a:r>
                        <a:rPr lang="en-US" sz="2400" dirty="0">
                          <a:effectLst/>
                        </a:rPr>
                        <a:t> system</a:t>
                      </a:r>
                      <a:endParaRPr lang="en-US" sz="1600" dirty="0">
                        <a:effectLst/>
                        <a:latin typeface="Calibri"/>
                        <a:ea typeface="Calibri"/>
                        <a:cs typeface="Times New Roman"/>
                      </a:endParaRPr>
                    </a:p>
                  </a:txBody>
                  <a:tcPr marL="55953" marR="55953" marT="0" marB="0"/>
                </a:tc>
                <a:tc>
                  <a:txBody>
                    <a:bodyPr/>
                    <a:lstStyle/>
                    <a:p>
                      <a:pPr marL="0" marR="0">
                        <a:spcBef>
                          <a:spcPts val="0"/>
                        </a:spcBef>
                        <a:spcAft>
                          <a:spcPts val="0"/>
                        </a:spcAft>
                      </a:pPr>
                      <a:r>
                        <a:rPr lang="en-US" sz="2400">
                          <a:effectLst/>
                        </a:rPr>
                        <a:t>Dokumentasi QC system</a:t>
                      </a:r>
                      <a:endParaRPr lang="en-US" sz="1600">
                        <a:effectLst/>
                        <a:latin typeface="Calibri"/>
                        <a:ea typeface="Calibri"/>
                        <a:cs typeface="Times New Roman"/>
                      </a:endParaRPr>
                    </a:p>
                  </a:txBody>
                  <a:tcPr marL="55953" marR="55953" marT="0" marB="0"/>
                </a:tc>
                <a:tc>
                  <a:txBody>
                    <a:bodyPr/>
                    <a:lstStyle/>
                    <a:p>
                      <a:pPr marL="0" marR="0">
                        <a:spcBef>
                          <a:spcPts val="0"/>
                        </a:spcBef>
                        <a:spcAft>
                          <a:spcPts val="0"/>
                        </a:spcAft>
                      </a:pPr>
                      <a:r>
                        <a:rPr lang="en-US" sz="2400">
                          <a:effectLst/>
                        </a:rPr>
                        <a:t>Dokumentasi audit</a:t>
                      </a:r>
                      <a:endParaRPr lang="en-US" sz="1600">
                        <a:effectLst/>
                        <a:latin typeface="Calibri"/>
                        <a:ea typeface="Calibri"/>
                        <a:cs typeface="Times New Roman"/>
                      </a:endParaRPr>
                    </a:p>
                  </a:txBody>
                  <a:tcPr marL="55953" marR="55953" marT="0" marB="0"/>
                </a:tc>
              </a:tr>
              <a:tr h="175731">
                <a:tc>
                  <a:txBody>
                    <a:bodyPr/>
                    <a:lstStyle/>
                    <a:p>
                      <a:pPr marL="0" marR="0">
                        <a:spcBef>
                          <a:spcPts val="0"/>
                        </a:spcBef>
                        <a:spcAft>
                          <a:spcPts val="0"/>
                        </a:spcAft>
                      </a:pPr>
                      <a:r>
                        <a:rPr lang="en-US" sz="2400" dirty="0">
                          <a:effectLst/>
                        </a:rPr>
                        <a:t>Control </a:t>
                      </a:r>
                      <a:r>
                        <a:rPr lang="en-US" sz="2400" dirty="0" err="1">
                          <a:effectLst/>
                        </a:rPr>
                        <a:t>Activitie</a:t>
                      </a:r>
                      <a:endParaRPr lang="en-US" sz="1600" dirty="0">
                        <a:effectLst/>
                        <a:latin typeface="Calibri"/>
                        <a:ea typeface="Calibri"/>
                        <a:cs typeface="Times New Roman"/>
                      </a:endParaRPr>
                    </a:p>
                  </a:txBody>
                  <a:tcPr marL="55953" marR="55953" marT="0" marB="0"/>
                </a:tc>
                <a:tc>
                  <a:txBody>
                    <a:bodyPr/>
                    <a:lstStyle/>
                    <a:p>
                      <a:pPr marL="0" marR="0">
                        <a:spcBef>
                          <a:spcPts val="0"/>
                        </a:spcBef>
                        <a:spcAft>
                          <a:spcPts val="0"/>
                        </a:spcAft>
                      </a:pPr>
                      <a:r>
                        <a:rPr lang="en-US" sz="2400" dirty="0" err="1">
                          <a:effectLst/>
                        </a:rPr>
                        <a:t>Pelaksanaan</a:t>
                      </a:r>
                      <a:r>
                        <a:rPr lang="en-US" sz="2400" dirty="0">
                          <a:effectLst/>
                        </a:rPr>
                        <a:t> </a:t>
                      </a:r>
                      <a:r>
                        <a:rPr lang="en-US" sz="2400" dirty="0" err="1">
                          <a:effectLst/>
                        </a:rPr>
                        <a:t>penugasan</a:t>
                      </a:r>
                      <a:endParaRPr lang="en-US" sz="1600" dirty="0">
                        <a:effectLst/>
                        <a:latin typeface="Calibri"/>
                        <a:ea typeface="Calibri"/>
                        <a:cs typeface="Times New Roman"/>
                      </a:endParaRPr>
                    </a:p>
                  </a:txBody>
                  <a:tcPr marL="55953" marR="55953" marT="0" marB="0"/>
                </a:tc>
                <a:tc>
                  <a:txBody>
                    <a:bodyPr/>
                    <a:lstStyle/>
                    <a:p>
                      <a:pPr marL="0" marR="0">
                        <a:spcBef>
                          <a:spcPts val="0"/>
                        </a:spcBef>
                        <a:spcAft>
                          <a:spcPts val="0"/>
                        </a:spcAft>
                      </a:pPr>
                      <a:r>
                        <a:rPr lang="en-US" sz="2400" dirty="0" err="1">
                          <a:effectLst/>
                        </a:rPr>
                        <a:t>Pelaksanaan</a:t>
                      </a:r>
                      <a:r>
                        <a:rPr lang="en-US" sz="2400" dirty="0">
                          <a:effectLst/>
                        </a:rPr>
                        <a:t> </a:t>
                      </a:r>
                      <a:r>
                        <a:rPr lang="en-US" sz="2400" dirty="0" err="1">
                          <a:effectLst/>
                        </a:rPr>
                        <a:t>penugasan</a:t>
                      </a:r>
                      <a:endParaRPr lang="en-US" sz="1600" dirty="0">
                        <a:effectLst/>
                        <a:latin typeface="Calibri"/>
                        <a:ea typeface="Calibri"/>
                        <a:cs typeface="Times New Roman"/>
                      </a:endParaRPr>
                    </a:p>
                  </a:txBody>
                  <a:tcPr marL="55953" marR="55953" marT="0" marB="0"/>
                </a:tc>
              </a:tr>
              <a:tr h="694410">
                <a:tc>
                  <a:txBody>
                    <a:bodyPr/>
                    <a:lstStyle/>
                    <a:p>
                      <a:pPr marL="0" marR="0">
                        <a:spcBef>
                          <a:spcPts val="0"/>
                        </a:spcBef>
                        <a:spcAft>
                          <a:spcPts val="0"/>
                        </a:spcAft>
                      </a:pPr>
                      <a:r>
                        <a:rPr lang="en-US" sz="2400">
                          <a:effectLst/>
                        </a:rPr>
                        <a:t>Monitoring</a:t>
                      </a:r>
                      <a:endParaRPr lang="en-US" sz="1600">
                        <a:effectLst/>
                        <a:latin typeface="Calibri"/>
                        <a:ea typeface="Calibri"/>
                        <a:cs typeface="Times New Roman"/>
                      </a:endParaRPr>
                    </a:p>
                  </a:txBody>
                  <a:tcPr marL="55953" marR="55953" marT="0" marB="0"/>
                </a:tc>
                <a:tc>
                  <a:txBody>
                    <a:bodyPr/>
                    <a:lstStyle/>
                    <a:p>
                      <a:pPr marL="0" marR="0">
                        <a:spcBef>
                          <a:spcPts val="0"/>
                        </a:spcBef>
                        <a:spcAft>
                          <a:spcPts val="0"/>
                        </a:spcAft>
                      </a:pPr>
                      <a:r>
                        <a:rPr lang="en-US" sz="2400">
                          <a:effectLst/>
                        </a:rPr>
                        <a:t>Pemantauan berjalan atas kebijakan dan prosedur QC di KAP tersebut</a:t>
                      </a:r>
                      <a:endParaRPr lang="en-US" sz="1600">
                        <a:effectLst/>
                        <a:latin typeface="Calibri"/>
                        <a:ea typeface="Calibri"/>
                        <a:cs typeface="Times New Roman"/>
                      </a:endParaRPr>
                    </a:p>
                  </a:txBody>
                  <a:tcPr marL="55953" marR="55953" marT="0" marB="0"/>
                </a:tc>
                <a:tc>
                  <a:txBody>
                    <a:bodyPr/>
                    <a:lstStyle/>
                    <a:p>
                      <a:pPr marL="0" marR="0">
                        <a:spcBef>
                          <a:spcPts val="0"/>
                        </a:spcBef>
                        <a:spcAft>
                          <a:spcPts val="0"/>
                        </a:spcAft>
                      </a:pPr>
                      <a:r>
                        <a:rPr lang="en-US" sz="2400" dirty="0" err="1">
                          <a:effectLst/>
                        </a:rPr>
                        <a:t>Terapkan</a:t>
                      </a:r>
                      <a:r>
                        <a:rPr lang="en-US" sz="2400" dirty="0">
                          <a:effectLst/>
                        </a:rPr>
                        <a:t> </a:t>
                      </a:r>
                      <a:r>
                        <a:rPr lang="en-US" sz="2400" dirty="0" err="1">
                          <a:effectLst/>
                        </a:rPr>
                        <a:t>hasil</a:t>
                      </a:r>
                      <a:r>
                        <a:rPr lang="en-US" sz="2400" dirty="0">
                          <a:effectLst/>
                        </a:rPr>
                        <a:t> </a:t>
                      </a:r>
                      <a:r>
                        <a:rPr lang="en-US" sz="2400" dirty="0" err="1">
                          <a:effectLst/>
                        </a:rPr>
                        <a:t>pemantauan</a:t>
                      </a:r>
                      <a:r>
                        <a:rPr lang="en-US" sz="2400" dirty="0">
                          <a:effectLst/>
                        </a:rPr>
                        <a:t> </a:t>
                      </a:r>
                      <a:r>
                        <a:rPr lang="en-US" sz="2400" dirty="0" err="1">
                          <a:effectLst/>
                        </a:rPr>
                        <a:t>berjalan</a:t>
                      </a:r>
                      <a:r>
                        <a:rPr lang="en-US" sz="2400" dirty="0">
                          <a:effectLst/>
                        </a:rPr>
                        <a:t> </a:t>
                      </a:r>
                      <a:r>
                        <a:rPr lang="en-US" sz="2400" dirty="0" err="1">
                          <a:effectLst/>
                        </a:rPr>
                        <a:t>atas</a:t>
                      </a:r>
                      <a:r>
                        <a:rPr lang="en-US" sz="2400" dirty="0">
                          <a:effectLst/>
                        </a:rPr>
                        <a:t> </a:t>
                      </a:r>
                      <a:r>
                        <a:rPr lang="en-US" sz="2400" dirty="0" err="1">
                          <a:effectLst/>
                        </a:rPr>
                        <a:t>penugasan</a:t>
                      </a:r>
                      <a:r>
                        <a:rPr lang="en-US" sz="2400" dirty="0">
                          <a:effectLst/>
                        </a:rPr>
                        <a:t> audit yang </a:t>
                      </a:r>
                      <a:r>
                        <a:rPr lang="en-US" sz="2400" dirty="0" err="1">
                          <a:effectLst/>
                        </a:rPr>
                        <a:t>spesifik</a:t>
                      </a:r>
                      <a:endParaRPr lang="en-US" sz="1600" dirty="0">
                        <a:effectLst/>
                        <a:latin typeface="Calibri"/>
                        <a:ea typeface="Calibri"/>
                        <a:cs typeface="Times New Roman"/>
                      </a:endParaRPr>
                    </a:p>
                  </a:txBody>
                  <a:tcPr marL="55953" marR="55953" marT="0" marB="0"/>
                </a:tc>
              </a:tr>
            </a:tbl>
          </a:graphicData>
        </a:graphic>
      </p:graphicFrame>
    </p:spTree>
    <p:extLst>
      <p:ext uri="{BB962C8B-B14F-4D97-AF65-F5344CB8AC3E}">
        <p14:creationId xmlns:p14="http://schemas.microsoft.com/office/powerpoint/2010/main" val="8101630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solidFill>
                  <a:srgbClr val="C00000"/>
                </a:solidFill>
              </a:rPr>
              <a:t>Lingkungan</a:t>
            </a:r>
            <a:r>
              <a:rPr lang="en-US" b="1" dirty="0" smtClean="0">
                <a:solidFill>
                  <a:srgbClr val="C00000"/>
                </a:solidFill>
              </a:rPr>
              <a:t> </a:t>
            </a:r>
            <a:r>
              <a:rPr lang="en-US" b="1" dirty="0" err="1" smtClean="0">
                <a:solidFill>
                  <a:srgbClr val="C00000"/>
                </a:solidFill>
              </a:rPr>
              <a:t>Pengendalian</a:t>
            </a:r>
            <a:r>
              <a:rPr lang="en-US" b="1" dirty="0" smtClean="0">
                <a:solidFill>
                  <a:srgbClr val="C00000"/>
                </a:solidFill>
              </a:rPr>
              <a:t> :</a:t>
            </a:r>
            <a:r>
              <a:rPr lang="en-US" dirty="0" smtClean="0">
                <a:solidFill>
                  <a:srgbClr val="C00000"/>
                </a:solidFill>
              </a:rPr>
              <a:t/>
            </a:r>
            <a:br>
              <a:rPr lang="en-US" dirty="0" smtClean="0">
                <a:solidFill>
                  <a:srgbClr val="C00000"/>
                </a:solidFill>
              </a:rPr>
            </a:br>
            <a:endParaRPr lang="en-US" dirty="0">
              <a:solidFill>
                <a:srgbClr val="C00000"/>
              </a:solidFill>
            </a:endParaRPr>
          </a:p>
        </p:txBody>
      </p:sp>
      <p:sp>
        <p:nvSpPr>
          <p:cNvPr id="3" name="Content Placeholder 2"/>
          <p:cNvSpPr>
            <a:spLocks noGrp="1"/>
          </p:cNvSpPr>
          <p:nvPr>
            <p:ph idx="1"/>
          </p:nvPr>
        </p:nvSpPr>
        <p:spPr/>
        <p:txBody>
          <a:bodyPr>
            <a:normAutofit fontScale="85000" lnSpcReduction="10000"/>
          </a:bodyPr>
          <a:lstStyle/>
          <a:p>
            <a:r>
              <a:rPr lang="en-US" b="1" dirty="0" err="1" smtClean="0">
                <a:solidFill>
                  <a:srgbClr val="7030A0"/>
                </a:solidFill>
              </a:rPr>
              <a:t>Pemberian</a:t>
            </a:r>
            <a:r>
              <a:rPr lang="en-US" b="1" dirty="0" smtClean="0">
                <a:solidFill>
                  <a:srgbClr val="7030A0"/>
                </a:solidFill>
              </a:rPr>
              <a:t> </a:t>
            </a:r>
            <a:r>
              <a:rPr lang="en-US" b="1" dirty="0" err="1">
                <a:solidFill>
                  <a:srgbClr val="7030A0"/>
                </a:solidFill>
              </a:rPr>
              <a:t>jasa</a:t>
            </a:r>
            <a:r>
              <a:rPr lang="en-US" b="1" dirty="0">
                <a:solidFill>
                  <a:srgbClr val="7030A0"/>
                </a:solidFill>
              </a:rPr>
              <a:t> </a:t>
            </a:r>
            <a:r>
              <a:rPr lang="en-US" b="1" dirty="0" err="1">
                <a:solidFill>
                  <a:srgbClr val="7030A0"/>
                </a:solidFill>
              </a:rPr>
              <a:t>berkualitas</a:t>
            </a:r>
            <a:r>
              <a:rPr lang="en-US" b="1" dirty="0">
                <a:solidFill>
                  <a:srgbClr val="7030A0"/>
                </a:solidFill>
              </a:rPr>
              <a:t> </a:t>
            </a:r>
            <a:r>
              <a:rPr lang="en-US" b="1" dirty="0" err="1">
                <a:solidFill>
                  <a:srgbClr val="7030A0"/>
                </a:solidFill>
              </a:rPr>
              <a:t>harus</a:t>
            </a:r>
            <a:r>
              <a:rPr lang="en-US" b="1" dirty="0">
                <a:solidFill>
                  <a:srgbClr val="7030A0"/>
                </a:solidFill>
              </a:rPr>
              <a:t> </a:t>
            </a:r>
            <a:r>
              <a:rPr lang="en-US" b="1" dirty="0" err="1">
                <a:solidFill>
                  <a:srgbClr val="7030A0"/>
                </a:solidFill>
              </a:rPr>
              <a:t>senantiasa</a:t>
            </a:r>
            <a:r>
              <a:rPr lang="en-US" b="1" dirty="0">
                <a:solidFill>
                  <a:srgbClr val="7030A0"/>
                </a:solidFill>
              </a:rPr>
              <a:t> </a:t>
            </a:r>
            <a:r>
              <a:rPr lang="en-US" b="1" dirty="0" err="1">
                <a:solidFill>
                  <a:srgbClr val="7030A0"/>
                </a:solidFill>
              </a:rPr>
              <a:t>menjadi</a:t>
            </a:r>
            <a:r>
              <a:rPr lang="en-US" b="1" dirty="0">
                <a:solidFill>
                  <a:srgbClr val="7030A0"/>
                </a:solidFill>
              </a:rPr>
              <a:t> </a:t>
            </a:r>
            <a:r>
              <a:rPr lang="en-US" b="1" dirty="0" err="1">
                <a:solidFill>
                  <a:srgbClr val="7030A0"/>
                </a:solidFill>
              </a:rPr>
              <a:t>tujuan</a:t>
            </a:r>
            <a:r>
              <a:rPr lang="en-US" b="1" dirty="0">
                <a:solidFill>
                  <a:srgbClr val="7030A0"/>
                </a:solidFill>
              </a:rPr>
              <a:t> </a:t>
            </a:r>
            <a:r>
              <a:rPr lang="en-US" b="1" dirty="0" err="1">
                <a:solidFill>
                  <a:srgbClr val="7030A0"/>
                </a:solidFill>
              </a:rPr>
              <a:t>utama</a:t>
            </a:r>
            <a:r>
              <a:rPr lang="en-US" b="1" dirty="0">
                <a:solidFill>
                  <a:srgbClr val="7030A0"/>
                </a:solidFill>
              </a:rPr>
              <a:t> </a:t>
            </a:r>
            <a:r>
              <a:rPr lang="en-US" b="1" dirty="0" err="1">
                <a:solidFill>
                  <a:srgbClr val="7030A0"/>
                </a:solidFill>
              </a:rPr>
              <a:t>dalam</a:t>
            </a:r>
            <a:r>
              <a:rPr lang="en-US" b="1" dirty="0">
                <a:solidFill>
                  <a:srgbClr val="7030A0"/>
                </a:solidFill>
              </a:rPr>
              <a:t> </a:t>
            </a:r>
            <a:r>
              <a:rPr lang="en-US" b="1" dirty="0" err="1">
                <a:solidFill>
                  <a:srgbClr val="7030A0"/>
                </a:solidFill>
              </a:rPr>
              <a:t>strategi</a:t>
            </a:r>
            <a:r>
              <a:rPr lang="en-US" b="1" dirty="0">
                <a:solidFill>
                  <a:srgbClr val="7030A0"/>
                </a:solidFill>
              </a:rPr>
              <a:t> </a:t>
            </a:r>
            <a:r>
              <a:rPr lang="en-US" b="1" dirty="0" err="1">
                <a:solidFill>
                  <a:srgbClr val="7030A0"/>
                </a:solidFill>
              </a:rPr>
              <a:t>bisnis</a:t>
            </a:r>
            <a:r>
              <a:rPr lang="en-US" b="1" dirty="0">
                <a:solidFill>
                  <a:srgbClr val="7030A0"/>
                </a:solidFill>
              </a:rPr>
              <a:t> KAP, </a:t>
            </a:r>
            <a:r>
              <a:rPr lang="en-US" b="1" dirty="0" err="1">
                <a:solidFill>
                  <a:srgbClr val="7030A0"/>
                </a:solidFill>
              </a:rPr>
              <a:t>tujuan</a:t>
            </a:r>
            <a:r>
              <a:rPr lang="en-US" b="1" dirty="0">
                <a:solidFill>
                  <a:srgbClr val="7030A0"/>
                </a:solidFill>
              </a:rPr>
              <a:t> </a:t>
            </a:r>
            <a:r>
              <a:rPr lang="en-US" b="1" dirty="0" err="1">
                <a:solidFill>
                  <a:srgbClr val="7030A0"/>
                </a:solidFill>
              </a:rPr>
              <a:t>ini</a:t>
            </a:r>
            <a:r>
              <a:rPr lang="en-US" b="1" dirty="0">
                <a:solidFill>
                  <a:srgbClr val="7030A0"/>
                </a:solidFill>
              </a:rPr>
              <a:t> </a:t>
            </a:r>
            <a:r>
              <a:rPr lang="en-US" b="1" dirty="0" err="1">
                <a:solidFill>
                  <a:srgbClr val="7030A0"/>
                </a:solidFill>
              </a:rPr>
              <a:t>perlu</a:t>
            </a:r>
            <a:r>
              <a:rPr lang="en-US" b="1" dirty="0">
                <a:solidFill>
                  <a:srgbClr val="7030A0"/>
                </a:solidFill>
              </a:rPr>
              <a:t> </a:t>
            </a:r>
            <a:r>
              <a:rPr lang="en-US" b="1" dirty="0" err="1">
                <a:solidFill>
                  <a:srgbClr val="7030A0"/>
                </a:solidFill>
              </a:rPr>
              <a:t>dikomunikasikan</a:t>
            </a:r>
            <a:r>
              <a:rPr lang="en-US" b="1" dirty="0">
                <a:solidFill>
                  <a:srgbClr val="7030A0"/>
                </a:solidFill>
              </a:rPr>
              <a:t> </a:t>
            </a:r>
            <a:r>
              <a:rPr lang="en-US" b="1" dirty="0" err="1">
                <a:solidFill>
                  <a:srgbClr val="7030A0"/>
                </a:solidFill>
              </a:rPr>
              <a:t>kepada</a:t>
            </a:r>
            <a:r>
              <a:rPr lang="en-US" b="1" dirty="0">
                <a:solidFill>
                  <a:srgbClr val="7030A0"/>
                </a:solidFill>
              </a:rPr>
              <a:t> </a:t>
            </a:r>
            <a:r>
              <a:rPr lang="en-US" b="1" dirty="0" err="1">
                <a:solidFill>
                  <a:srgbClr val="7030A0"/>
                </a:solidFill>
              </a:rPr>
              <a:t>seua</a:t>
            </a:r>
            <a:r>
              <a:rPr lang="en-US" b="1" dirty="0">
                <a:solidFill>
                  <a:srgbClr val="7030A0"/>
                </a:solidFill>
              </a:rPr>
              <a:t> </a:t>
            </a:r>
            <a:r>
              <a:rPr lang="en-US" b="1" dirty="0" err="1">
                <a:solidFill>
                  <a:srgbClr val="7030A0"/>
                </a:solidFill>
              </a:rPr>
              <a:t>staf</a:t>
            </a:r>
            <a:r>
              <a:rPr lang="en-US" b="1" dirty="0">
                <a:solidFill>
                  <a:srgbClr val="7030A0"/>
                </a:solidFill>
              </a:rPr>
              <a:t> di KAP, </a:t>
            </a:r>
            <a:r>
              <a:rPr lang="en-US" b="1" dirty="0" err="1">
                <a:solidFill>
                  <a:srgbClr val="7030A0"/>
                </a:solidFill>
              </a:rPr>
              <a:t>secara</a:t>
            </a:r>
            <a:r>
              <a:rPr lang="en-US" b="1" dirty="0">
                <a:solidFill>
                  <a:srgbClr val="7030A0"/>
                </a:solidFill>
              </a:rPr>
              <a:t> </a:t>
            </a:r>
            <a:r>
              <a:rPr lang="en-US" b="1" dirty="0" err="1">
                <a:solidFill>
                  <a:srgbClr val="7030A0"/>
                </a:solidFill>
              </a:rPr>
              <a:t>teratur</a:t>
            </a:r>
            <a:r>
              <a:rPr lang="en-US" b="1" dirty="0">
                <a:solidFill>
                  <a:srgbClr val="7030A0"/>
                </a:solidFill>
              </a:rPr>
              <a:t> </a:t>
            </a:r>
            <a:r>
              <a:rPr lang="en-US" b="1" dirty="0" err="1">
                <a:solidFill>
                  <a:srgbClr val="7030A0"/>
                </a:solidFill>
              </a:rPr>
              <a:t>dan</a:t>
            </a:r>
            <a:r>
              <a:rPr lang="en-US" b="1" dirty="0">
                <a:solidFill>
                  <a:srgbClr val="7030A0"/>
                </a:solidFill>
              </a:rPr>
              <a:t> </a:t>
            </a:r>
            <a:r>
              <a:rPr lang="en-US" b="1" dirty="0" err="1">
                <a:solidFill>
                  <a:srgbClr val="7030A0"/>
                </a:solidFill>
              </a:rPr>
              <a:t>hasilnya</a:t>
            </a:r>
            <a:r>
              <a:rPr lang="en-US" b="1" dirty="0">
                <a:solidFill>
                  <a:srgbClr val="7030A0"/>
                </a:solidFill>
              </a:rPr>
              <a:t> </a:t>
            </a:r>
            <a:r>
              <a:rPr lang="en-US" b="1" dirty="0" err="1">
                <a:solidFill>
                  <a:srgbClr val="7030A0"/>
                </a:solidFill>
              </a:rPr>
              <a:t>dimonitor</a:t>
            </a:r>
            <a:r>
              <a:rPr lang="en-US" b="1" dirty="0">
                <a:solidFill>
                  <a:srgbClr val="7030A0"/>
                </a:solidFill>
              </a:rPr>
              <a:t>. </a:t>
            </a:r>
            <a:r>
              <a:rPr lang="en-US" b="1" dirty="0" err="1">
                <a:solidFill>
                  <a:srgbClr val="7030A0"/>
                </a:solidFill>
              </a:rPr>
              <a:t>Inilah</a:t>
            </a:r>
            <a:r>
              <a:rPr lang="en-US" b="1" dirty="0">
                <a:solidFill>
                  <a:srgbClr val="7030A0"/>
                </a:solidFill>
              </a:rPr>
              <a:t> </a:t>
            </a:r>
            <a:r>
              <a:rPr lang="en-US" b="1" dirty="0" err="1">
                <a:solidFill>
                  <a:srgbClr val="7030A0"/>
                </a:solidFill>
              </a:rPr>
              <a:t>peran</a:t>
            </a:r>
            <a:r>
              <a:rPr lang="en-US" b="1" dirty="0">
                <a:solidFill>
                  <a:srgbClr val="7030A0"/>
                </a:solidFill>
              </a:rPr>
              <a:t> </a:t>
            </a:r>
            <a:r>
              <a:rPr lang="en-US" b="1" dirty="0" err="1">
                <a:solidFill>
                  <a:srgbClr val="7030A0"/>
                </a:solidFill>
              </a:rPr>
              <a:t>kepemimpinan</a:t>
            </a:r>
            <a:r>
              <a:rPr lang="en-US" b="1" dirty="0">
                <a:solidFill>
                  <a:srgbClr val="7030A0"/>
                </a:solidFill>
              </a:rPr>
              <a:t> </a:t>
            </a:r>
            <a:r>
              <a:rPr lang="en-US" b="1" dirty="0" err="1">
                <a:solidFill>
                  <a:srgbClr val="7030A0"/>
                </a:solidFill>
              </a:rPr>
              <a:t>dan</a:t>
            </a:r>
            <a:r>
              <a:rPr lang="en-US" b="1" dirty="0">
                <a:solidFill>
                  <a:srgbClr val="7030A0"/>
                </a:solidFill>
              </a:rPr>
              <a:t> </a:t>
            </a:r>
            <a:r>
              <a:rPr lang="en-US" b="1" dirty="0" err="1">
                <a:solidFill>
                  <a:srgbClr val="7030A0"/>
                </a:solidFill>
              </a:rPr>
              <a:t>akuntabilitas</a:t>
            </a:r>
            <a:r>
              <a:rPr lang="en-US" b="1" dirty="0">
                <a:solidFill>
                  <a:srgbClr val="7030A0"/>
                </a:solidFill>
              </a:rPr>
              <a:t> </a:t>
            </a:r>
            <a:r>
              <a:rPr lang="en-US" b="1" dirty="0" err="1">
                <a:solidFill>
                  <a:srgbClr val="7030A0"/>
                </a:solidFill>
              </a:rPr>
              <a:t>atas</a:t>
            </a:r>
            <a:r>
              <a:rPr lang="en-US" b="1" dirty="0">
                <a:solidFill>
                  <a:srgbClr val="7030A0"/>
                </a:solidFill>
              </a:rPr>
              <a:t> </a:t>
            </a:r>
            <a:r>
              <a:rPr lang="en-US" b="1" dirty="0" err="1">
                <a:solidFill>
                  <a:srgbClr val="7030A0"/>
                </a:solidFill>
              </a:rPr>
              <a:t>apa</a:t>
            </a:r>
            <a:r>
              <a:rPr lang="en-US" b="1" dirty="0">
                <a:solidFill>
                  <a:srgbClr val="7030A0"/>
                </a:solidFill>
              </a:rPr>
              <a:t> yang </a:t>
            </a:r>
            <a:r>
              <a:rPr lang="en-US" b="1" dirty="0" err="1">
                <a:solidFill>
                  <a:srgbClr val="7030A0"/>
                </a:solidFill>
              </a:rPr>
              <a:t>dijanjikan</a:t>
            </a:r>
            <a:r>
              <a:rPr lang="en-US" b="1" dirty="0">
                <a:solidFill>
                  <a:srgbClr val="7030A0"/>
                </a:solidFill>
              </a:rPr>
              <a:t> KAP </a:t>
            </a:r>
            <a:r>
              <a:rPr lang="en-US" b="1" dirty="0" err="1">
                <a:solidFill>
                  <a:srgbClr val="7030A0"/>
                </a:solidFill>
              </a:rPr>
              <a:t>kepada</a:t>
            </a:r>
            <a:r>
              <a:rPr lang="en-US" b="1" dirty="0">
                <a:solidFill>
                  <a:srgbClr val="7030A0"/>
                </a:solidFill>
              </a:rPr>
              <a:t> public.</a:t>
            </a:r>
            <a:r>
              <a:rPr lang="en-US" dirty="0"/>
              <a:t> </a:t>
            </a:r>
            <a:endParaRPr lang="en-US" dirty="0" smtClean="0"/>
          </a:p>
          <a:p>
            <a:r>
              <a:rPr lang="en-US" b="1" dirty="0" smtClean="0">
                <a:solidFill>
                  <a:srgbClr val="0070C0"/>
                </a:solidFill>
              </a:rPr>
              <a:t>QC </a:t>
            </a:r>
            <a:r>
              <a:rPr lang="en-US" b="1" dirty="0" err="1">
                <a:solidFill>
                  <a:srgbClr val="0070C0"/>
                </a:solidFill>
              </a:rPr>
              <a:t>yan</a:t>
            </a:r>
            <a:r>
              <a:rPr lang="en-US" b="1" dirty="0">
                <a:solidFill>
                  <a:srgbClr val="0070C0"/>
                </a:solidFill>
              </a:rPr>
              <a:t> </a:t>
            </a:r>
            <a:r>
              <a:rPr lang="en-US" b="1" dirty="0" err="1">
                <a:solidFill>
                  <a:srgbClr val="0070C0"/>
                </a:solidFill>
              </a:rPr>
              <a:t>buruk</a:t>
            </a:r>
            <a:r>
              <a:rPr lang="en-US" b="1" dirty="0">
                <a:solidFill>
                  <a:srgbClr val="0070C0"/>
                </a:solidFill>
              </a:rPr>
              <a:t> </a:t>
            </a:r>
            <a:r>
              <a:rPr lang="en-US" b="1" dirty="0" err="1">
                <a:solidFill>
                  <a:srgbClr val="0070C0"/>
                </a:solidFill>
              </a:rPr>
              <a:t>menimbulkan</a:t>
            </a:r>
            <a:r>
              <a:rPr lang="en-US" b="1" dirty="0">
                <a:solidFill>
                  <a:srgbClr val="0070C0"/>
                </a:solidFill>
              </a:rPr>
              <a:t> </a:t>
            </a:r>
            <a:r>
              <a:rPr lang="en-US" b="1" dirty="0" err="1">
                <a:solidFill>
                  <a:srgbClr val="0070C0"/>
                </a:solidFill>
              </a:rPr>
              <a:t>kesan</a:t>
            </a:r>
            <a:r>
              <a:rPr lang="en-US" b="1" dirty="0">
                <a:solidFill>
                  <a:srgbClr val="0070C0"/>
                </a:solidFill>
              </a:rPr>
              <a:t> </a:t>
            </a:r>
            <a:r>
              <a:rPr lang="en-US" b="1" dirty="0" err="1">
                <a:solidFill>
                  <a:srgbClr val="0070C0"/>
                </a:solidFill>
              </a:rPr>
              <a:t>tidak</a:t>
            </a:r>
            <a:r>
              <a:rPr lang="en-US" b="1" dirty="0">
                <a:solidFill>
                  <a:srgbClr val="0070C0"/>
                </a:solidFill>
              </a:rPr>
              <a:t> professional, </a:t>
            </a:r>
            <a:r>
              <a:rPr lang="en-US" b="1" dirty="0" err="1">
                <a:solidFill>
                  <a:srgbClr val="0070C0"/>
                </a:solidFill>
              </a:rPr>
              <a:t>mendorong</a:t>
            </a:r>
            <a:r>
              <a:rPr lang="en-US" b="1" dirty="0">
                <a:solidFill>
                  <a:srgbClr val="0070C0"/>
                </a:solidFill>
              </a:rPr>
              <a:t> </a:t>
            </a:r>
            <a:r>
              <a:rPr lang="en-US" b="1" dirty="0" err="1">
                <a:solidFill>
                  <a:srgbClr val="0070C0"/>
                </a:solidFill>
              </a:rPr>
              <a:t>pemberian</a:t>
            </a:r>
            <a:r>
              <a:rPr lang="en-US" b="1" dirty="0">
                <a:solidFill>
                  <a:srgbClr val="0070C0"/>
                </a:solidFill>
              </a:rPr>
              <a:t> </a:t>
            </a:r>
            <a:r>
              <a:rPr lang="en-US" b="1" dirty="0" err="1">
                <a:solidFill>
                  <a:srgbClr val="0070C0"/>
                </a:solidFill>
              </a:rPr>
              <a:t>layanan</a:t>
            </a:r>
            <a:r>
              <a:rPr lang="en-US" b="1" dirty="0">
                <a:solidFill>
                  <a:srgbClr val="0070C0"/>
                </a:solidFill>
              </a:rPr>
              <a:t> yang </a:t>
            </a:r>
            <a:r>
              <a:rPr lang="en-US" b="1" dirty="0" err="1">
                <a:solidFill>
                  <a:srgbClr val="0070C0"/>
                </a:solidFill>
              </a:rPr>
              <a:t>buruk</a:t>
            </a:r>
            <a:r>
              <a:rPr lang="en-US" b="1" dirty="0">
                <a:solidFill>
                  <a:srgbClr val="0070C0"/>
                </a:solidFill>
              </a:rPr>
              <a:t> </a:t>
            </a:r>
            <a:r>
              <a:rPr lang="en-US" b="1" dirty="0" err="1">
                <a:solidFill>
                  <a:srgbClr val="0070C0"/>
                </a:solidFill>
              </a:rPr>
              <a:t>berpotensi</a:t>
            </a:r>
            <a:r>
              <a:rPr lang="en-US" b="1" dirty="0">
                <a:solidFill>
                  <a:srgbClr val="0070C0"/>
                </a:solidFill>
              </a:rPr>
              <a:t>  </a:t>
            </a:r>
            <a:r>
              <a:rPr lang="en-US" b="1" dirty="0" err="1">
                <a:solidFill>
                  <a:srgbClr val="0070C0"/>
                </a:solidFill>
              </a:rPr>
              <a:t>tuntutan</a:t>
            </a:r>
            <a:r>
              <a:rPr lang="en-US" b="1" dirty="0">
                <a:solidFill>
                  <a:srgbClr val="0070C0"/>
                </a:solidFill>
              </a:rPr>
              <a:t> hokum, </a:t>
            </a:r>
            <a:r>
              <a:rPr lang="en-US" b="1" dirty="0" err="1">
                <a:solidFill>
                  <a:srgbClr val="0070C0"/>
                </a:solidFill>
              </a:rPr>
              <a:t>sanksi</a:t>
            </a:r>
            <a:r>
              <a:rPr lang="en-US" b="1" dirty="0">
                <a:solidFill>
                  <a:srgbClr val="0070C0"/>
                </a:solidFill>
              </a:rPr>
              <a:t> regulator </a:t>
            </a:r>
            <a:r>
              <a:rPr lang="en-US" b="1" dirty="0" err="1">
                <a:solidFill>
                  <a:srgbClr val="0070C0"/>
                </a:solidFill>
              </a:rPr>
              <a:t>dan</a:t>
            </a:r>
            <a:r>
              <a:rPr lang="en-US" b="1" dirty="0">
                <a:solidFill>
                  <a:srgbClr val="0070C0"/>
                </a:solidFill>
              </a:rPr>
              <a:t> </a:t>
            </a:r>
            <a:r>
              <a:rPr lang="en-US" b="1" dirty="0" err="1">
                <a:solidFill>
                  <a:srgbClr val="0070C0"/>
                </a:solidFill>
              </a:rPr>
              <a:t>diatas</a:t>
            </a:r>
            <a:r>
              <a:rPr lang="en-US" b="1" dirty="0">
                <a:solidFill>
                  <a:srgbClr val="0070C0"/>
                </a:solidFill>
              </a:rPr>
              <a:t> </a:t>
            </a:r>
            <a:r>
              <a:rPr lang="en-US" b="1" dirty="0" err="1">
                <a:solidFill>
                  <a:srgbClr val="0070C0"/>
                </a:solidFill>
              </a:rPr>
              <a:t>segala</a:t>
            </a:r>
            <a:r>
              <a:rPr lang="en-US" b="1" dirty="0">
                <a:solidFill>
                  <a:srgbClr val="0070C0"/>
                </a:solidFill>
              </a:rPr>
              <a:t> </a:t>
            </a:r>
            <a:r>
              <a:rPr lang="en-US" b="1" dirty="0" err="1">
                <a:solidFill>
                  <a:srgbClr val="0070C0"/>
                </a:solidFill>
              </a:rPr>
              <a:t>galanya</a:t>
            </a:r>
            <a:r>
              <a:rPr lang="en-US" b="1" dirty="0">
                <a:solidFill>
                  <a:srgbClr val="0070C0"/>
                </a:solidFill>
              </a:rPr>
              <a:t> </a:t>
            </a:r>
            <a:r>
              <a:rPr lang="en-US" b="1" dirty="0" err="1">
                <a:solidFill>
                  <a:srgbClr val="0070C0"/>
                </a:solidFill>
              </a:rPr>
              <a:t>kehilangan</a:t>
            </a:r>
            <a:r>
              <a:rPr lang="en-US" b="1" dirty="0">
                <a:solidFill>
                  <a:srgbClr val="0070C0"/>
                </a:solidFill>
              </a:rPr>
              <a:t> </a:t>
            </a:r>
            <a:r>
              <a:rPr lang="en-US" b="1" dirty="0" err="1">
                <a:solidFill>
                  <a:srgbClr val="0070C0"/>
                </a:solidFill>
              </a:rPr>
              <a:t>reputasi</a:t>
            </a:r>
            <a:r>
              <a:rPr lang="en-US" b="1" dirty="0">
                <a:solidFill>
                  <a:srgbClr val="0070C0"/>
                </a:solidFill>
              </a:rPr>
              <a:t>.</a:t>
            </a:r>
          </a:p>
          <a:p>
            <a:pPr marL="0" indent="0">
              <a:buNone/>
            </a:pPr>
            <a:endParaRPr lang="en-US" dirty="0"/>
          </a:p>
        </p:txBody>
      </p:sp>
    </p:spTree>
    <p:extLst>
      <p:ext uri="{BB962C8B-B14F-4D97-AF65-F5344CB8AC3E}">
        <p14:creationId xmlns:p14="http://schemas.microsoft.com/office/powerpoint/2010/main" val="20528967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TANDA” ANCAMAN BAGI KAP</a:t>
            </a:r>
            <a:endParaRPr lang="id-ID" dirty="0"/>
          </a:p>
        </p:txBody>
      </p:sp>
      <p:sp>
        <p:nvSpPr>
          <p:cNvPr id="3" name="Content Placeholder 2"/>
          <p:cNvSpPr>
            <a:spLocks noGrp="1"/>
          </p:cNvSpPr>
          <p:nvPr>
            <p:ph idx="1"/>
          </p:nvPr>
        </p:nvSpPr>
        <p:spPr/>
        <p:txBody>
          <a:bodyPr>
            <a:normAutofit fontScale="85000" lnSpcReduction="20000"/>
          </a:bodyPr>
          <a:lstStyle/>
          <a:p>
            <a:pPr marL="514350" indent="-514350">
              <a:buAutoNum type="arabicPeriod"/>
            </a:pPr>
            <a:r>
              <a:rPr lang="id-ID" sz="4200" b="1" dirty="0" smtClean="0">
                <a:solidFill>
                  <a:schemeClr val="accent5"/>
                </a:solidFill>
              </a:rPr>
              <a:t>SIKAP TAK ACUH</a:t>
            </a:r>
          </a:p>
          <a:p>
            <a:pPr marL="0" indent="0">
              <a:buNone/>
            </a:pPr>
            <a:r>
              <a:rPr lang="id-ID" b="1" dirty="0" smtClean="0">
                <a:solidFill>
                  <a:schemeClr val="accent5"/>
                </a:solidFill>
              </a:rPr>
              <a:t>	</a:t>
            </a:r>
            <a:r>
              <a:rPr lang="id-ID" dirty="0" smtClean="0">
                <a:solidFill>
                  <a:srgbClr val="FF0000"/>
                </a:solidFill>
              </a:rPr>
              <a:t>(Kegiatan tanpa plan, Tidak ada komitmen thd 	kualitas &amp; kepatuhan standar etika, Tidak 	peduli ekspeksi publik, yakin terhadap moto 	audit 	entitas kecil tidak berisiko, Pekerjaan 	audit 	sepadan dengan fee rendah, Fee klien 	yang bayar 	maka mereka tahu apa yang mereka mau, Partner 	anggan mengadopsi QS system)</a:t>
            </a:r>
          </a:p>
          <a:p>
            <a:pPr marL="0" indent="0">
              <a:buNone/>
            </a:pPr>
            <a:r>
              <a:rPr lang="id-ID" sz="3800" b="1" dirty="0" smtClean="0">
                <a:solidFill>
                  <a:schemeClr val="accent5"/>
                </a:solidFill>
              </a:rPr>
              <a:t>2. ABAIKAN PELATIHAN &amp; PENGEMBANGAN 	SDM</a:t>
            </a:r>
          </a:p>
          <a:p>
            <a:pPr marL="0" indent="0">
              <a:buNone/>
            </a:pPr>
            <a:r>
              <a:rPr lang="id-ID" sz="3800" b="1" dirty="0" smtClean="0">
                <a:solidFill>
                  <a:schemeClr val="accent5"/>
                </a:solidFill>
              </a:rPr>
              <a:t>3. TIDAK ADA/RENDAHNYA DISIPLIN</a:t>
            </a:r>
            <a:endParaRPr lang="id-ID" sz="3800" b="1" dirty="0">
              <a:solidFill>
                <a:schemeClr val="accent5"/>
              </a:solidFill>
            </a:endParaRPr>
          </a:p>
        </p:txBody>
      </p:sp>
    </p:spTree>
    <p:extLst>
      <p:ext uri="{BB962C8B-B14F-4D97-AF65-F5344CB8AC3E}">
        <p14:creationId xmlns:p14="http://schemas.microsoft.com/office/powerpoint/2010/main" val="1221284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fontAlgn="base">
              <a:spcAft>
                <a:spcPct val="0"/>
              </a:spcAft>
              <a:tabLst>
                <a:tab pos="2457450" algn="l"/>
              </a:tabLst>
            </a:pP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Penilaian</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Risiko</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KAP</a:t>
            </a:r>
            <a:r>
              <a:rPr kumimoji="0" lang="en-US" sz="2400" b="0" i="0" u="none" strike="noStrike" cap="none" normalizeH="0" baseline="0" dirty="0" smtClean="0">
                <a:ln>
                  <a:noFill/>
                </a:ln>
                <a:solidFill>
                  <a:schemeClr val="tx1"/>
                </a:solidFill>
                <a:effectLst/>
                <a:latin typeface="Arial" pitchFamily="34" charset="0"/>
                <a:cs typeface="Arial" pitchFamily="34" charset="0"/>
              </a:rPr>
              <a:t/>
            </a:r>
            <a:br>
              <a:rPr kumimoji="0" lang="en-US" sz="2400" b="0" i="0" u="none" strike="noStrike" cap="none" normalizeH="0" baseline="0" dirty="0" smtClean="0">
                <a:ln>
                  <a:noFill/>
                </a:ln>
                <a:solidFill>
                  <a:schemeClr val="tx1"/>
                </a:solidFill>
                <a:effectLst/>
                <a:latin typeface="Arial" pitchFamily="34" charset="0"/>
                <a:cs typeface="Arial" pitchFamily="34" charset="0"/>
              </a:rPr>
            </a:b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Proses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Manajemen</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Risiko</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Sederhana</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untuk</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KAP</a:t>
            </a:r>
            <a:r>
              <a:rPr kumimoji="0" lang="en-US" sz="4000" b="0" i="0" u="none" strike="noStrike" cap="none" normalizeH="0" baseline="0" dirty="0" smtClean="0">
                <a:ln>
                  <a:noFill/>
                </a:ln>
                <a:solidFill>
                  <a:schemeClr val="tx1"/>
                </a:solidFill>
                <a:effectLst/>
                <a:latin typeface="Arial" pitchFamily="34" charset="0"/>
                <a:cs typeface="Arial" pitchFamily="34" charset="0"/>
              </a:rPr>
              <a:t/>
            </a:r>
            <a:br>
              <a:rPr kumimoji="0" lang="en-US" sz="4000" b="0" i="0" u="none" strike="noStrike" cap="none" normalizeH="0" baseline="0" dirty="0" smtClean="0">
                <a:ln>
                  <a:noFill/>
                </a:ln>
                <a:solidFill>
                  <a:schemeClr val="tx1"/>
                </a:solidFill>
                <a:effectLst/>
                <a:latin typeface="Arial" pitchFamily="34" charset="0"/>
                <a:cs typeface="Arial"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4028688"/>
              </p:ext>
            </p:extLst>
          </p:nvPr>
        </p:nvGraphicFramePr>
        <p:xfrm>
          <a:off x="457200" y="1371600"/>
          <a:ext cx="8000999" cy="4626864"/>
        </p:xfrm>
        <a:graphic>
          <a:graphicData uri="http://schemas.openxmlformats.org/drawingml/2006/table">
            <a:tbl>
              <a:tblPr firstRow="1" firstCol="1" bandRow="1">
                <a:tableStyleId>{5C22544A-7EE6-4342-B048-85BDC9FD1C3A}</a:tableStyleId>
              </a:tblPr>
              <a:tblGrid>
                <a:gridCol w="2019670"/>
                <a:gridCol w="5981329"/>
              </a:tblGrid>
              <a:tr h="222181">
                <a:tc>
                  <a:txBody>
                    <a:bodyPr/>
                    <a:lstStyle/>
                    <a:p>
                      <a:pPr marL="0" marR="0" algn="ctr">
                        <a:lnSpc>
                          <a:spcPct val="115000"/>
                        </a:lnSpc>
                        <a:spcBef>
                          <a:spcPts val="0"/>
                        </a:spcBef>
                        <a:spcAft>
                          <a:spcPts val="0"/>
                        </a:spcAft>
                        <a:tabLst>
                          <a:tab pos="2457450" algn="l"/>
                        </a:tabLst>
                      </a:pPr>
                      <a:r>
                        <a:rPr lang="en-US" sz="2400" dirty="0" err="1">
                          <a:effectLst/>
                        </a:rPr>
                        <a:t>Kegiatan</a:t>
                      </a:r>
                      <a:endParaRPr lang="en-US" sz="1800" dirty="0">
                        <a:effectLst/>
                        <a:latin typeface="Calibri"/>
                        <a:ea typeface="Calibri"/>
                        <a:cs typeface="Times New Roman"/>
                      </a:endParaRPr>
                    </a:p>
                  </a:txBody>
                  <a:tcPr marL="64168" marR="64168" marT="0" marB="0"/>
                </a:tc>
                <a:tc>
                  <a:txBody>
                    <a:bodyPr/>
                    <a:lstStyle/>
                    <a:p>
                      <a:pPr marL="0" marR="0" algn="ctr">
                        <a:lnSpc>
                          <a:spcPct val="115000"/>
                        </a:lnSpc>
                        <a:spcBef>
                          <a:spcPts val="0"/>
                        </a:spcBef>
                        <a:spcAft>
                          <a:spcPts val="0"/>
                        </a:spcAft>
                        <a:tabLst>
                          <a:tab pos="2457450" algn="l"/>
                        </a:tabLst>
                      </a:pPr>
                      <a:r>
                        <a:rPr lang="en-US" sz="2400">
                          <a:effectLst/>
                        </a:rPr>
                        <a:t>Penjelasan</a:t>
                      </a:r>
                      <a:endParaRPr lang="en-US" sz="1800">
                        <a:effectLst/>
                        <a:latin typeface="Calibri"/>
                        <a:ea typeface="Calibri"/>
                        <a:cs typeface="Times New Roman"/>
                      </a:endParaRPr>
                    </a:p>
                  </a:txBody>
                  <a:tcPr marL="64168" marR="64168" marT="0" marB="0"/>
                </a:tc>
              </a:tr>
              <a:tr h="666543">
                <a:tc>
                  <a:txBody>
                    <a:bodyPr/>
                    <a:lstStyle/>
                    <a:p>
                      <a:pPr marL="0" marR="0">
                        <a:lnSpc>
                          <a:spcPct val="115000"/>
                        </a:lnSpc>
                        <a:spcBef>
                          <a:spcPts val="0"/>
                        </a:spcBef>
                        <a:spcAft>
                          <a:spcPts val="0"/>
                        </a:spcAft>
                        <a:tabLst>
                          <a:tab pos="2457450" algn="l"/>
                        </a:tabLst>
                      </a:pPr>
                      <a:r>
                        <a:rPr lang="en-US" sz="2400" dirty="0" err="1">
                          <a:effectLst/>
                        </a:rPr>
                        <a:t>Tetapkan</a:t>
                      </a:r>
                      <a:r>
                        <a:rPr lang="en-US" sz="2400" dirty="0">
                          <a:effectLst/>
                        </a:rPr>
                        <a:t> </a:t>
                      </a:r>
                      <a:r>
                        <a:rPr lang="en-US" sz="2400" dirty="0" err="1">
                          <a:effectLst/>
                        </a:rPr>
                        <a:t>bagi</a:t>
                      </a:r>
                      <a:r>
                        <a:rPr lang="en-US" sz="2400" dirty="0">
                          <a:effectLst/>
                        </a:rPr>
                        <a:t> KAP </a:t>
                      </a:r>
                      <a:r>
                        <a:rPr lang="en-US" sz="2400" dirty="0" err="1">
                          <a:effectLst/>
                        </a:rPr>
                        <a:t>toleransi</a:t>
                      </a:r>
                      <a:r>
                        <a:rPr lang="en-US" sz="2400" dirty="0">
                          <a:effectLst/>
                        </a:rPr>
                        <a:t> </a:t>
                      </a:r>
                      <a:r>
                        <a:rPr lang="en-US" sz="2400" dirty="0" err="1">
                          <a:effectLst/>
                        </a:rPr>
                        <a:t>terhadap</a:t>
                      </a:r>
                      <a:r>
                        <a:rPr lang="en-US" sz="2400" dirty="0">
                          <a:effectLst/>
                        </a:rPr>
                        <a:t> </a:t>
                      </a:r>
                      <a:r>
                        <a:rPr lang="en-US" sz="2400" dirty="0" err="1">
                          <a:effectLst/>
                        </a:rPr>
                        <a:t>risiko</a:t>
                      </a:r>
                      <a:endParaRPr lang="en-US" sz="1800" dirty="0">
                        <a:effectLst/>
                        <a:latin typeface="Calibri"/>
                        <a:ea typeface="Calibri"/>
                        <a:cs typeface="Times New Roman"/>
                      </a:endParaRPr>
                    </a:p>
                  </a:txBody>
                  <a:tcPr marL="64168" marR="64168" marT="0" marB="0"/>
                </a:tc>
                <a:tc>
                  <a:txBody>
                    <a:bodyPr/>
                    <a:lstStyle/>
                    <a:p>
                      <a:pPr marL="2457450" marR="0" indent="-2457450">
                        <a:lnSpc>
                          <a:spcPct val="115000"/>
                        </a:lnSpc>
                        <a:spcBef>
                          <a:spcPts val="0"/>
                        </a:spcBef>
                        <a:spcAft>
                          <a:spcPts val="0"/>
                        </a:spcAft>
                        <a:tabLst>
                          <a:tab pos="2457450" algn="l"/>
                        </a:tabLst>
                      </a:pPr>
                      <a:r>
                        <a:rPr lang="en-US" sz="2400">
                          <a:effectLst/>
                        </a:rPr>
                        <a:t>Toleransi bias berupa jumlah atau faktor kualitatif </a:t>
                      </a:r>
                      <a:endParaRPr lang="en-US" sz="1800">
                        <a:effectLst/>
                      </a:endParaRPr>
                    </a:p>
                    <a:p>
                      <a:pPr marL="2457450" marR="0" indent="-2457450">
                        <a:lnSpc>
                          <a:spcPct val="115000"/>
                        </a:lnSpc>
                        <a:spcBef>
                          <a:spcPts val="0"/>
                        </a:spcBef>
                        <a:spcAft>
                          <a:spcPts val="0"/>
                        </a:spcAft>
                        <a:tabLst>
                          <a:tab pos="2457450" algn="l"/>
                        </a:tabLst>
                      </a:pPr>
                      <a:r>
                        <a:rPr lang="en-US" sz="2400">
                          <a:effectLst/>
                        </a:rPr>
                        <a:t>( ciri klien spt yang tidak bias diterima KAP )</a:t>
                      </a:r>
                      <a:endParaRPr lang="en-US" sz="1800">
                        <a:effectLst/>
                        <a:latin typeface="Calibri"/>
                        <a:ea typeface="Calibri"/>
                        <a:cs typeface="Times New Roman"/>
                      </a:endParaRPr>
                    </a:p>
                  </a:txBody>
                  <a:tcPr marL="64168" marR="64168" marT="0" marB="0"/>
                </a:tc>
              </a:tr>
              <a:tr h="1110905">
                <a:tc>
                  <a:txBody>
                    <a:bodyPr/>
                    <a:lstStyle/>
                    <a:p>
                      <a:pPr marL="0" marR="0">
                        <a:lnSpc>
                          <a:spcPct val="115000"/>
                        </a:lnSpc>
                        <a:spcBef>
                          <a:spcPts val="0"/>
                        </a:spcBef>
                        <a:spcAft>
                          <a:spcPts val="0"/>
                        </a:spcAft>
                        <a:tabLst>
                          <a:tab pos="2457450" algn="l"/>
                        </a:tabLst>
                      </a:pPr>
                      <a:r>
                        <a:rPr lang="en-US" sz="2400" dirty="0" err="1">
                          <a:effectLst/>
                        </a:rPr>
                        <a:t>Identifikasi</a:t>
                      </a:r>
                      <a:r>
                        <a:rPr lang="en-US" sz="2400" dirty="0">
                          <a:effectLst/>
                        </a:rPr>
                        <a:t> </a:t>
                      </a:r>
                      <a:r>
                        <a:rPr lang="en-US" sz="2400" dirty="0" err="1">
                          <a:effectLst/>
                        </a:rPr>
                        <a:t>kesalahan</a:t>
                      </a:r>
                      <a:r>
                        <a:rPr lang="en-US" sz="2400" dirty="0">
                          <a:effectLst/>
                        </a:rPr>
                        <a:t> </a:t>
                      </a:r>
                      <a:r>
                        <a:rPr lang="en-US" sz="2400" dirty="0" err="1">
                          <a:effectLst/>
                        </a:rPr>
                        <a:t>apa</a:t>
                      </a:r>
                      <a:r>
                        <a:rPr lang="en-US" sz="2400" dirty="0">
                          <a:effectLst/>
                        </a:rPr>
                        <a:t> yang bias </a:t>
                      </a:r>
                      <a:r>
                        <a:rPr lang="en-US" sz="2400" dirty="0" err="1">
                          <a:effectLst/>
                        </a:rPr>
                        <a:t>terjadi</a:t>
                      </a:r>
                      <a:endParaRPr lang="en-US" sz="1800" dirty="0">
                        <a:effectLst/>
                        <a:latin typeface="Calibri"/>
                        <a:ea typeface="Calibri"/>
                        <a:cs typeface="Times New Roman"/>
                      </a:endParaRPr>
                    </a:p>
                  </a:txBody>
                  <a:tcPr marL="64168" marR="64168" marT="0" marB="0"/>
                </a:tc>
                <a:tc>
                  <a:txBody>
                    <a:bodyPr/>
                    <a:lstStyle/>
                    <a:p>
                      <a:pPr marL="0" marR="0">
                        <a:lnSpc>
                          <a:spcPct val="115000"/>
                        </a:lnSpc>
                        <a:spcBef>
                          <a:spcPts val="0"/>
                        </a:spcBef>
                        <a:spcAft>
                          <a:spcPts val="0"/>
                        </a:spcAft>
                        <a:tabLst>
                          <a:tab pos="2457450" algn="l"/>
                        </a:tabLst>
                      </a:pPr>
                      <a:r>
                        <a:rPr lang="en-US" sz="2400" dirty="0" err="1">
                          <a:effectLst/>
                        </a:rPr>
                        <a:t>Apa</a:t>
                      </a:r>
                      <a:r>
                        <a:rPr lang="en-US" sz="2400" dirty="0">
                          <a:effectLst/>
                        </a:rPr>
                        <a:t> </a:t>
                      </a:r>
                      <a:r>
                        <a:rPr lang="en-US" sz="2400" dirty="0" err="1">
                          <a:effectLst/>
                        </a:rPr>
                        <a:t>risiko</a:t>
                      </a:r>
                      <a:r>
                        <a:rPr lang="en-US" sz="2400" dirty="0">
                          <a:effectLst/>
                        </a:rPr>
                        <a:t> KAP </a:t>
                      </a:r>
                      <a:r>
                        <a:rPr lang="en-US" sz="2400" dirty="0" err="1">
                          <a:effectLst/>
                        </a:rPr>
                        <a:t>tidak</a:t>
                      </a:r>
                      <a:r>
                        <a:rPr lang="en-US" sz="2400" dirty="0">
                          <a:effectLst/>
                        </a:rPr>
                        <a:t> </a:t>
                      </a:r>
                      <a:r>
                        <a:rPr lang="en-US" sz="2400" dirty="0" err="1">
                          <a:effectLst/>
                        </a:rPr>
                        <a:t>mencapai</a:t>
                      </a:r>
                      <a:r>
                        <a:rPr lang="en-US" sz="2400" dirty="0">
                          <a:effectLst/>
                        </a:rPr>
                        <a:t> </a:t>
                      </a:r>
                      <a:r>
                        <a:rPr lang="en-US" sz="2400" dirty="0" err="1">
                          <a:effectLst/>
                        </a:rPr>
                        <a:t>tuuujjjuan</a:t>
                      </a:r>
                      <a:r>
                        <a:rPr lang="en-US" sz="2400" dirty="0">
                          <a:effectLst/>
                        </a:rPr>
                        <a:t> </a:t>
                      </a:r>
                      <a:r>
                        <a:rPr lang="en-US" sz="2400" dirty="0" err="1">
                          <a:effectLst/>
                        </a:rPr>
                        <a:t>dan</a:t>
                      </a:r>
                      <a:r>
                        <a:rPr lang="en-US" sz="2400" dirty="0">
                          <a:effectLst/>
                        </a:rPr>
                        <a:t> </a:t>
                      </a:r>
                      <a:r>
                        <a:rPr lang="en-US" sz="2400" dirty="0" err="1">
                          <a:effectLst/>
                        </a:rPr>
                        <a:t>sasaran</a:t>
                      </a:r>
                      <a:r>
                        <a:rPr lang="en-US" sz="2400" dirty="0">
                          <a:effectLst/>
                        </a:rPr>
                        <a:t> yang </a:t>
                      </a:r>
                      <a:r>
                        <a:rPr lang="en-US" sz="2400" dirty="0" err="1">
                          <a:effectLst/>
                        </a:rPr>
                        <a:t>ditetapkanya</a:t>
                      </a:r>
                      <a:r>
                        <a:rPr lang="en-US" sz="2400" dirty="0">
                          <a:effectLst/>
                        </a:rPr>
                        <a:t>? </a:t>
                      </a:r>
                      <a:endParaRPr lang="en-US" sz="1800" dirty="0">
                        <a:effectLst/>
                      </a:endParaRPr>
                    </a:p>
                    <a:p>
                      <a:pPr marL="0" marR="0">
                        <a:lnSpc>
                          <a:spcPct val="115000"/>
                        </a:lnSpc>
                        <a:spcBef>
                          <a:spcPts val="0"/>
                        </a:spcBef>
                        <a:spcAft>
                          <a:spcPts val="0"/>
                        </a:spcAft>
                        <a:tabLst>
                          <a:tab pos="2457450" algn="l"/>
                        </a:tabLst>
                      </a:pPr>
                      <a:r>
                        <a:rPr lang="en-US" sz="2400" dirty="0" err="1">
                          <a:effectLst/>
                        </a:rPr>
                        <a:t>Langkah</a:t>
                      </a:r>
                      <a:r>
                        <a:rPr lang="en-US" sz="2400" dirty="0">
                          <a:effectLst/>
                        </a:rPr>
                        <a:t> </a:t>
                      </a:r>
                      <a:r>
                        <a:rPr lang="en-US" sz="2400" dirty="0" err="1">
                          <a:effectLst/>
                        </a:rPr>
                        <a:t>ini</a:t>
                      </a:r>
                      <a:r>
                        <a:rPr lang="en-US" sz="2400" dirty="0">
                          <a:effectLst/>
                        </a:rPr>
                        <a:t> </a:t>
                      </a:r>
                      <a:r>
                        <a:rPr lang="en-US" sz="2400" dirty="0" err="1">
                          <a:effectLst/>
                        </a:rPr>
                        <a:t>menyiratkan</a:t>
                      </a:r>
                      <a:r>
                        <a:rPr lang="en-US" sz="2400" dirty="0">
                          <a:effectLst/>
                        </a:rPr>
                        <a:t> </a:t>
                      </a:r>
                      <a:r>
                        <a:rPr lang="en-US" sz="2400" dirty="0" err="1">
                          <a:effectLst/>
                        </a:rPr>
                        <a:t>bahwa</a:t>
                      </a:r>
                      <a:r>
                        <a:rPr lang="en-US" sz="2400" dirty="0">
                          <a:effectLst/>
                        </a:rPr>
                        <a:t> KAP </a:t>
                      </a:r>
                      <a:r>
                        <a:rPr lang="en-US" sz="2400" dirty="0" err="1">
                          <a:effectLst/>
                        </a:rPr>
                        <a:t>sudah</a:t>
                      </a:r>
                      <a:r>
                        <a:rPr lang="en-US" sz="2400" dirty="0">
                          <a:effectLst/>
                        </a:rPr>
                        <a:t> </a:t>
                      </a:r>
                      <a:r>
                        <a:rPr lang="en-US" sz="2400" dirty="0" err="1">
                          <a:effectLst/>
                        </a:rPr>
                        <a:t>menetapkan</a:t>
                      </a:r>
                      <a:r>
                        <a:rPr lang="en-US" sz="2400" dirty="0">
                          <a:effectLst/>
                        </a:rPr>
                        <a:t> </a:t>
                      </a:r>
                      <a:r>
                        <a:rPr lang="en-US" sz="2400" dirty="0" err="1">
                          <a:effectLst/>
                        </a:rPr>
                        <a:t>dengan</a:t>
                      </a:r>
                      <a:r>
                        <a:rPr lang="en-US" sz="2400" dirty="0">
                          <a:effectLst/>
                        </a:rPr>
                        <a:t> </a:t>
                      </a:r>
                      <a:r>
                        <a:rPr lang="en-US" sz="2400" dirty="0" err="1">
                          <a:effectLst/>
                        </a:rPr>
                        <a:t>tujuan</a:t>
                      </a:r>
                      <a:r>
                        <a:rPr lang="en-US" sz="2400" dirty="0">
                          <a:effectLst/>
                        </a:rPr>
                        <a:t> </a:t>
                      </a:r>
                      <a:r>
                        <a:rPr lang="en-US" sz="2400" dirty="0" err="1">
                          <a:effectLst/>
                        </a:rPr>
                        <a:t>dan</a:t>
                      </a:r>
                      <a:r>
                        <a:rPr lang="en-US" sz="2400" dirty="0">
                          <a:effectLst/>
                        </a:rPr>
                        <a:t> </a:t>
                      </a:r>
                      <a:r>
                        <a:rPr lang="en-US" sz="2400" dirty="0" err="1">
                          <a:effectLst/>
                        </a:rPr>
                        <a:t>sasaran</a:t>
                      </a:r>
                      <a:r>
                        <a:rPr lang="en-US" sz="2400" dirty="0">
                          <a:effectLst/>
                        </a:rPr>
                        <a:t> </a:t>
                      </a:r>
                      <a:r>
                        <a:rPr lang="en-US" sz="2400" dirty="0" err="1">
                          <a:effectLst/>
                        </a:rPr>
                        <a:t>serta</a:t>
                      </a:r>
                      <a:r>
                        <a:rPr lang="en-US" sz="2400" dirty="0">
                          <a:effectLst/>
                        </a:rPr>
                        <a:t> </a:t>
                      </a:r>
                      <a:r>
                        <a:rPr lang="en-US" sz="2400" dirty="0" err="1">
                          <a:effectLst/>
                        </a:rPr>
                        <a:t>komitmen</a:t>
                      </a:r>
                      <a:r>
                        <a:rPr lang="en-US" sz="2400" dirty="0">
                          <a:effectLst/>
                        </a:rPr>
                        <a:t> </a:t>
                      </a:r>
                      <a:r>
                        <a:rPr lang="en-US" sz="2400" dirty="0" err="1">
                          <a:effectLst/>
                        </a:rPr>
                        <a:t>untuk</a:t>
                      </a:r>
                      <a:r>
                        <a:rPr lang="en-US" sz="2400" dirty="0">
                          <a:effectLst/>
                        </a:rPr>
                        <a:t> </a:t>
                      </a:r>
                      <a:r>
                        <a:rPr lang="en-US" sz="2400" dirty="0" err="1">
                          <a:effectLst/>
                        </a:rPr>
                        <a:t>melaksanakan</a:t>
                      </a:r>
                      <a:r>
                        <a:rPr lang="en-US" sz="2400" dirty="0">
                          <a:effectLst/>
                        </a:rPr>
                        <a:t> </a:t>
                      </a:r>
                      <a:r>
                        <a:rPr lang="en-US" sz="2400" dirty="0" err="1">
                          <a:effectLst/>
                        </a:rPr>
                        <a:t>pekerjaan</a:t>
                      </a:r>
                      <a:r>
                        <a:rPr lang="en-US" sz="2400" dirty="0">
                          <a:effectLst/>
                        </a:rPr>
                        <a:t> </a:t>
                      </a:r>
                      <a:r>
                        <a:rPr lang="en-US" sz="2400" dirty="0" err="1">
                          <a:effectLst/>
                        </a:rPr>
                        <a:t>bermutu</a:t>
                      </a:r>
                      <a:endParaRPr lang="en-US" sz="1800" dirty="0">
                        <a:effectLst/>
                        <a:latin typeface="Calibri"/>
                        <a:ea typeface="Calibri"/>
                        <a:cs typeface="Times New Roman"/>
                      </a:endParaRPr>
                    </a:p>
                  </a:txBody>
                  <a:tcPr marL="64168" marR="64168" marT="0" marB="0"/>
                </a:tc>
              </a:tr>
            </a:tbl>
          </a:graphicData>
        </a:graphic>
      </p:graphicFrame>
    </p:spTree>
    <p:extLst>
      <p:ext uri="{BB962C8B-B14F-4D97-AF65-F5344CB8AC3E}">
        <p14:creationId xmlns:p14="http://schemas.microsoft.com/office/powerpoint/2010/main" val="29349458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fontAlgn="base">
              <a:spcAft>
                <a:spcPct val="0"/>
              </a:spcAft>
              <a:tabLst>
                <a:tab pos="2457450" algn="l"/>
              </a:tabLst>
            </a:pP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Penilaian</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Risiko</a:t>
            </a:r>
            <a:r>
              <a:rPr kumimoji="0" lang="en-US" b="1" i="0" u="none" strike="noStrike" cap="none" normalizeH="0" baseline="0" dirty="0" smtClean="0">
                <a:ln>
                  <a:noFill/>
                </a:ln>
                <a:solidFill>
                  <a:schemeClr val="tx1"/>
                </a:solidFill>
                <a:effectLst/>
                <a:latin typeface="Arial" pitchFamily="34" charset="0"/>
                <a:ea typeface="Calibri" pitchFamily="34" charset="0"/>
                <a:cs typeface="Arial" pitchFamily="34" charset="0"/>
              </a:rPr>
              <a:t> KAP</a:t>
            </a:r>
            <a:r>
              <a:rPr kumimoji="0" lang="en-US" sz="2400" b="0" i="0" u="none" strike="noStrike" cap="none" normalizeH="0" baseline="0" dirty="0" smtClean="0">
                <a:ln>
                  <a:noFill/>
                </a:ln>
                <a:solidFill>
                  <a:schemeClr val="tx1"/>
                </a:solidFill>
                <a:effectLst/>
                <a:latin typeface="Arial" pitchFamily="34" charset="0"/>
                <a:cs typeface="Arial" pitchFamily="34" charset="0"/>
              </a:rPr>
              <a:t/>
            </a:r>
            <a:br>
              <a:rPr kumimoji="0" lang="en-US" sz="2400" b="0" i="0" u="none" strike="noStrike" cap="none" normalizeH="0" baseline="0" dirty="0" smtClean="0">
                <a:ln>
                  <a:noFill/>
                </a:ln>
                <a:solidFill>
                  <a:schemeClr val="tx1"/>
                </a:solidFill>
                <a:effectLst/>
                <a:latin typeface="Arial" pitchFamily="34" charset="0"/>
                <a:cs typeface="Arial" pitchFamily="34" charset="0"/>
              </a:rPr>
            </a:b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Proses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Manajemen</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Risiko</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Sederhana</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en-US" sz="27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untuk</a:t>
            </a:r>
            <a:r>
              <a:rPr kumimoji="0" lang="en-US" sz="2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KAP</a:t>
            </a:r>
            <a:r>
              <a:rPr kumimoji="0" lang="en-US" sz="4000" b="0" i="0" u="none" strike="noStrike" cap="none" normalizeH="0" baseline="0" dirty="0" smtClean="0">
                <a:ln>
                  <a:noFill/>
                </a:ln>
                <a:solidFill>
                  <a:schemeClr val="tx1"/>
                </a:solidFill>
                <a:effectLst/>
                <a:latin typeface="Arial" pitchFamily="34" charset="0"/>
                <a:cs typeface="Arial" pitchFamily="34" charset="0"/>
              </a:rPr>
              <a:t/>
            </a:r>
            <a:br>
              <a:rPr kumimoji="0" lang="en-US" sz="4000" b="0" i="0" u="none" strike="noStrike" cap="none" normalizeH="0" baseline="0" dirty="0" smtClean="0">
                <a:ln>
                  <a:noFill/>
                </a:ln>
                <a:solidFill>
                  <a:schemeClr val="tx1"/>
                </a:solidFill>
                <a:effectLst/>
                <a:latin typeface="Arial" pitchFamily="34" charset="0"/>
                <a:cs typeface="Arial"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40776156"/>
              </p:ext>
            </p:extLst>
          </p:nvPr>
        </p:nvGraphicFramePr>
        <p:xfrm>
          <a:off x="457201" y="1295400"/>
          <a:ext cx="8001000" cy="5398008"/>
        </p:xfrm>
        <a:graphic>
          <a:graphicData uri="http://schemas.openxmlformats.org/drawingml/2006/table">
            <a:tbl>
              <a:tblPr firstRow="1" firstCol="1" bandRow="1">
                <a:tableStyleId>{5C22544A-7EE6-4342-B048-85BDC9FD1C3A}</a:tableStyleId>
              </a:tblPr>
              <a:tblGrid>
                <a:gridCol w="2019670"/>
                <a:gridCol w="5981330"/>
              </a:tblGrid>
              <a:tr h="240324">
                <a:tc>
                  <a:txBody>
                    <a:bodyPr/>
                    <a:lstStyle/>
                    <a:p>
                      <a:pPr marL="0" marR="0" algn="ctr">
                        <a:lnSpc>
                          <a:spcPct val="115000"/>
                        </a:lnSpc>
                        <a:spcBef>
                          <a:spcPts val="0"/>
                        </a:spcBef>
                        <a:spcAft>
                          <a:spcPts val="0"/>
                        </a:spcAft>
                        <a:tabLst>
                          <a:tab pos="2457450" algn="l"/>
                        </a:tabLst>
                      </a:pPr>
                      <a:r>
                        <a:rPr lang="en-US" sz="2800" dirty="0" err="1">
                          <a:effectLst/>
                        </a:rPr>
                        <a:t>Kegiatan</a:t>
                      </a:r>
                      <a:endParaRPr lang="en-US" sz="2000" dirty="0">
                        <a:effectLst/>
                        <a:latin typeface="Calibri"/>
                        <a:ea typeface="Calibri"/>
                        <a:cs typeface="Times New Roman"/>
                      </a:endParaRPr>
                    </a:p>
                  </a:txBody>
                  <a:tcPr marL="64168" marR="64168" marT="0" marB="0"/>
                </a:tc>
                <a:tc>
                  <a:txBody>
                    <a:bodyPr/>
                    <a:lstStyle/>
                    <a:p>
                      <a:pPr marL="0" marR="0" algn="ctr">
                        <a:lnSpc>
                          <a:spcPct val="115000"/>
                        </a:lnSpc>
                        <a:spcBef>
                          <a:spcPts val="0"/>
                        </a:spcBef>
                        <a:spcAft>
                          <a:spcPts val="0"/>
                        </a:spcAft>
                        <a:tabLst>
                          <a:tab pos="2457450" algn="l"/>
                        </a:tabLst>
                      </a:pPr>
                      <a:r>
                        <a:rPr lang="en-US" sz="2800">
                          <a:effectLst/>
                        </a:rPr>
                        <a:t>Penjelasan</a:t>
                      </a:r>
                      <a:endParaRPr lang="en-US" sz="2000">
                        <a:effectLst/>
                        <a:latin typeface="Calibri"/>
                        <a:ea typeface="Calibri"/>
                        <a:cs typeface="Times New Roman"/>
                      </a:endParaRPr>
                    </a:p>
                  </a:txBody>
                  <a:tcPr marL="64168" marR="64168" marT="0" marB="0"/>
                </a:tc>
              </a:tr>
              <a:tr h="480648">
                <a:tc>
                  <a:txBody>
                    <a:bodyPr/>
                    <a:lstStyle/>
                    <a:p>
                      <a:pPr marL="0" marR="0">
                        <a:lnSpc>
                          <a:spcPct val="115000"/>
                        </a:lnSpc>
                        <a:spcBef>
                          <a:spcPts val="0"/>
                        </a:spcBef>
                        <a:spcAft>
                          <a:spcPts val="0"/>
                        </a:spcAft>
                        <a:tabLst>
                          <a:tab pos="2457450" algn="l"/>
                        </a:tabLst>
                      </a:pPr>
                      <a:r>
                        <a:rPr lang="en-US" sz="2800" dirty="0" err="1">
                          <a:effectLst/>
                        </a:rPr>
                        <a:t>Prioritaskan</a:t>
                      </a:r>
                      <a:r>
                        <a:rPr lang="en-US" sz="2800" dirty="0">
                          <a:effectLst/>
                        </a:rPr>
                        <a:t> </a:t>
                      </a:r>
                      <a:r>
                        <a:rPr lang="en-US" sz="2800" dirty="0" err="1">
                          <a:effectLst/>
                        </a:rPr>
                        <a:t>risiko</a:t>
                      </a:r>
                      <a:endParaRPr lang="en-US" sz="2000" dirty="0">
                        <a:effectLst/>
                        <a:latin typeface="Calibri"/>
                        <a:ea typeface="Calibri"/>
                        <a:cs typeface="Times New Roman"/>
                      </a:endParaRPr>
                    </a:p>
                  </a:txBody>
                  <a:tcPr marL="64168" marR="64168" marT="0" marB="0"/>
                </a:tc>
                <a:tc>
                  <a:txBody>
                    <a:bodyPr/>
                    <a:lstStyle/>
                    <a:p>
                      <a:pPr marL="0" marR="0">
                        <a:lnSpc>
                          <a:spcPct val="115000"/>
                        </a:lnSpc>
                        <a:spcBef>
                          <a:spcPts val="0"/>
                        </a:spcBef>
                        <a:spcAft>
                          <a:spcPts val="0"/>
                        </a:spcAft>
                        <a:tabLst>
                          <a:tab pos="2457450" algn="l"/>
                        </a:tabLst>
                      </a:pPr>
                      <a:r>
                        <a:rPr lang="en-US" sz="2800" dirty="0" err="1">
                          <a:effectLst/>
                        </a:rPr>
                        <a:t>Prioritaskan</a:t>
                      </a:r>
                      <a:r>
                        <a:rPr lang="en-US" sz="2800" dirty="0">
                          <a:effectLst/>
                        </a:rPr>
                        <a:t> event yang </a:t>
                      </a:r>
                      <a:r>
                        <a:rPr lang="en-US" sz="2800" dirty="0" err="1">
                          <a:effectLst/>
                        </a:rPr>
                        <a:t>diidentifikasi</a:t>
                      </a:r>
                      <a:r>
                        <a:rPr lang="en-US" sz="2800" dirty="0">
                          <a:effectLst/>
                        </a:rPr>
                        <a:t> </a:t>
                      </a:r>
                      <a:r>
                        <a:rPr lang="en-US" sz="2800" dirty="0" err="1">
                          <a:effectLst/>
                        </a:rPr>
                        <a:t>brdasarkan</a:t>
                      </a:r>
                      <a:r>
                        <a:rPr lang="en-US" sz="2800" dirty="0">
                          <a:effectLst/>
                        </a:rPr>
                        <a:t> </a:t>
                      </a:r>
                      <a:r>
                        <a:rPr lang="en-US" sz="2800" dirty="0" err="1">
                          <a:effectLst/>
                        </a:rPr>
                        <a:t>penilaian</a:t>
                      </a:r>
                      <a:r>
                        <a:rPr lang="en-US" sz="2800" dirty="0">
                          <a:effectLst/>
                        </a:rPr>
                        <a:t> </a:t>
                      </a:r>
                      <a:r>
                        <a:rPr lang="en-US" sz="2800" dirty="0" err="1">
                          <a:effectLst/>
                        </a:rPr>
                        <a:t>atas</a:t>
                      </a:r>
                      <a:r>
                        <a:rPr lang="en-US" sz="2800" dirty="0">
                          <a:effectLst/>
                        </a:rPr>
                        <a:t> </a:t>
                      </a:r>
                      <a:r>
                        <a:rPr lang="en-US" sz="2800" dirty="0" err="1">
                          <a:effectLst/>
                        </a:rPr>
                        <a:t>peluang</a:t>
                      </a:r>
                      <a:r>
                        <a:rPr lang="en-US" sz="2800" dirty="0">
                          <a:effectLst/>
                        </a:rPr>
                        <a:t> </a:t>
                      </a:r>
                      <a:r>
                        <a:rPr lang="en-US" sz="2800" dirty="0" err="1">
                          <a:effectLst/>
                        </a:rPr>
                        <a:t>terjadinnya</a:t>
                      </a:r>
                      <a:r>
                        <a:rPr lang="en-US" sz="2800" dirty="0">
                          <a:effectLst/>
                        </a:rPr>
                        <a:t> </a:t>
                      </a:r>
                      <a:r>
                        <a:rPr lang="en-US" sz="2800" dirty="0" err="1">
                          <a:effectLst/>
                        </a:rPr>
                        <a:t>dan</a:t>
                      </a:r>
                      <a:r>
                        <a:rPr lang="en-US" sz="2800" dirty="0">
                          <a:effectLst/>
                        </a:rPr>
                        <a:t> </a:t>
                      </a:r>
                      <a:r>
                        <a:rPr lang="en-US" sz="2800" dirty="0" err="1">
                          <a:effectLst/>
                        </a:rPr>
                        <a:t>dampak</a:t>
                      </a:r>
                      <a:r>
                        <a:rPr lang="en-US" sz="2800" dirty="0">
                          <a:effectLst/>
                        </a:rPr>
                        <a:t> </a:t>
                      </a:r>
                      <a:r>
                        <a:rPr lang="en-US" sz="2800" dirty="0" err="1">
                          <a:effectLst/>
                        </a:rPr>
                        <a:t>moneter</a:t>
                      </a:r>
                      <a:r>
                        <a:rPr lang="en-US" sz="2800" dirty="0">
                          <a:effectLst/>
                        </a:rPr>
                        <a:t> </a:t>
                      </a:r>
                      <a:r>
                        <a:rPr lang="en-US" sz="2800" dirty="0" err="1">
                          <a:effectLst/>
                        </a:rPr>
                        <a:t>dari</a:t>
                      </a:r>
                      <a:r>
                        <a:rPr lang="en-US" sz="2800" dirty="0">
                          <a:effectLst/>
                        </a:rPr>
                        <a:t> </a:t>
                      </a:r>
                      <a:r>
                        <a:rPr lang="en-US" sz="2800" dirty="0" err="1">
                          <a:effectLst/>
                        </a:rPr>
                        <a:t>risiko</a:t>
                      </a:r>
                      <a:r>
                        <a:rPr lang="en-US" sz="2800" dirty="0">
                          <a:effectLst/>
                        </a:rPr>
                        <a:t> </a:t>
                      </a:r>
                      <a:r>
                        <a:rPr lang="en-US" sz="2800" dirty="0" err="1">
                          <a:effectLst/>
                        </a:rPr>
                        <a:t>tersebut</a:t>
                      </a:r>
                      <a:endParaRPr lang="en-US" sz="2000" dirty="0">
                        <a:effectLst/>
                        <a:latin typeface="Calibri"/>
                        <a:ea typeface="Calibri"/>
                        <a:cs typeface="Times New Roman"/>
                      </a:endParaRPr>
                    </a:p>
                  </a:txBody>
                  <a:tcPr marL="64168" marR="64168" marT="0" marB="0"/>
                </a:tc>
              </a:tr>
              <a:tr h="961295">
                <a:tc>
                  <a:txBody>
                    <a:bodyPr/>
                    <a:lstStyle/>
                    <a:p>
                      <a:pPr marL="0" marR="0">
                        <a:lnSpc>
                          <a:spcPct val="115000"/>
                        </a:lnSpc>
                        <a:spcBef>
                          <a:spcPts val="0"/>
                        </a:spcBef>
                        <a:spcAft>
                          <a:spcPts val="0"/>
                        </a:spcAft>
                        <a:tabLst>
                          <a:tab pos="2457450" algn="l"/>
                        </a:tabLst>
                      </a:pPr>
                      <a:r>
                        <a:rPr lang="en-US" sz="2800" dirty="0" err="1">
                          <a:effectLst/>
                        </a:rPr>
                        <a:t>Tanggapan</a:t>
                      </a:r>
                      <a:r>
                        <a:rPr lang="en-US" sz="2800" dirty="0">
                          <a:effectLst/>
                        </a:rPr>
                        <a:t> </a:t>
                      </a:r>
                      <a:r>
                        <a:rPr lang="en-US" sz="2800" dirty="0" err="1">
                          <a:effectLst/>
                        </a:rPr>
                        <a:t>apa</a:t>
                      </a:r>
                      <a:r>
                        <a:rPr lang="en-US" sz="2800" dirty="0">
                          <a:effectLst/>
                        </a:rPr>
                        <a:t> yang </a:t>
                      </a:r>
                      <a:r>
                        <a:rPr lang="en-US" sz="2800" dirty="0" err="1">
                          <a:effectLst/>
                        </a:rPr>
                        <a:t>diperlukan</a:t>
                      </a:r>
                      <a:endParaRPr lang="en-US" sz="2000" dirty="0">
                        <a:effectLst/>
                        <a:latin typeface="Calibri"/>
                        <a:ea typeface="Calibri"/>
                        <a:cs typeface="Times New Roman"/>
                      </a:endParaRPr>
                    </a:p>
                  </a:txBody>
                  <a:tcPr marL="64168" marR="64168" marT="0" marB="0"/>
                </a:tc>
                <a:tc>
                  <a:txBody>
                    <a:bodyPr/>
                    <a:lstStyle/>
                    <a:p>
                      <a:pPr marL="0" marR="0">
                        <a:lnSpc>
                          <a:spcPct val="115000"/>
                        </a:lnSpc>
                        <a:spcBef>
                          <a:spcPts val="0"/>
                        </a:spcBef>
                        <a:spcAft>
                          <a:spcPts val="0"/>
                        </a:spcAft>
                        <a:tabLst>
                          <a:tab pos="2457450" algn="l"/>
                        </a:tabLst>
                      </a:pPr>
                      <a:r>
                        <a:rPr lang="en-US" sz="2800" dirty="0" err="1">
                          <a:effectLst/>
                        </a:rPr>
                        <a:t>Kembangkan</a:t>
                      </a:r>
                      <a:r>
                        <a:rPr lang="en-US" sz="2800" dirty="0">
                          <a:effectLst/>
                        </a:rPr>
                        <a:t> </a:t>
                      </a:r>
                      <a:r>
                        <a:rPr lang="en-US" sz="2800" dirty="0" err="1">
                          <a:effectLst/>
                        </a:rPr>
                        <a:t>tanggapan</a:t>
                      </a:r>
                      <a:r>
                        <a:rPr lang="en-US" sz="2800" dirty="0">
                          <a:effectLst/>
                        </a:rPr>
                        <a:t> yang </a:t>
                      </a:r>
                      <a:r>
                        <a:rPr lang="en-US" sz="2800" dirty="0" err="1">
                          <a:effectLst/>
                        </a:rPr>
                        <a:t>tepat</a:t>
                      </a:r>
                      <a:r>
                        <a:rPr lang="en-US" sz="2800" dirty="0">
                          <a:effectLst/>
                        </a:rPr>
                        <a:t> </a:t>
                      </a:r>
                      <a:r>
                        <a:rPr lang="en-US" sz="2800" dirty="0" err="1">
                          <a:effectLst/>
                        </a:rPr>
                        <a:t>terhadap</a:t>
                      </a:r>
                      <a:r>
                        <a:rPr lang="en-US" sz="2800" dirty="0">
                          <a:effectLst/>
                        </a:rPr>
                        <a:t> assessed risks </a:t>
                      </a:r>
                      <a:r>
                        <a:rPr lang="en-US" sz="2800" dirty="0" err="1">
                          <a:effectLst/>
                        </a:rPr>
                        <a:t>untuk</a:t>
                      </a:r>
                      <a:r>
                        <a:rPr lang="en-US" sz="2800" dirty="0">
                          <a:effectLst/>
                        </a:rPr>
                        <a:t> </a:t>
                      </a:r>
                      <a:r>
                        <a:rPr lang="en-US" sz="2800" dirty="0" err="1">
                          <a:effectLst/>
                        </a:rPr>
                        <a:t>mengurangi</a:t>
                      </a:r>
                      <a:r>
                        <a:rPr lang="en-US" sz="2800" dirty="0">
                          <a:effectLst/>
                        </a:rPr>
                        <a:t> </a:t>
                      </a:r>
                      <a:r>
                        <a:rPr lang="en-US" sz="2800" dirty="0" err="1">
                          <a:effectLst/>
                        </a:rPr>
                        <a:t>dampaknya</a:t>
                      </a:r>
                      <a:r>
                        <a:rPr lang="en-US" sz="2800" dirty="0">
                          <a:effectLst/>
                        </a:rPr>
                        <a:t> </a:t>
                      </a:r>
                      <a:r>
                        <a:rPr lang="en-US" sz="2800" dirty="0" err="1">
                          <a:effectLst/>
                        </a:rPr>
                        <a:t>dalam</a:t>
                      </a:r>
                      <a:r>
                        <a:rPr lang="en-US" sz="2800" dirty="0">
                          <a:effectLst/>
                        </a:rPr>
                        <a:t> </a:t>
                      </a:r>
                      <a:r>
                        <a:rPr lang="en-US" sz="2800" dirty="0" err="1">
                          <a:effectLst/>
                        </a:rPr>
                        <a:t>batas</a:t>
                      </a:r>
                      <a:r>
                        <a:rPr lang="en-US" sz="2800" dirty="0">
                          <a:effectLst/>
                        </a:rPr>
                        <a:t> acceptable tolerances KAP. </a:t>
                      </a:r>
                      <a:r>
                        <a:rPr lang="en-US" sz="2800" dirty="0" err="1">
                          <a:effectLst/>
                        </a:rPr>
                        <a:t>Potensial</a:t>
                      </a:r>
                      <a:r>
                        <a:rPr lang="en-US" sz="2800" dirty="0">
                          <a:effectLst/>
                        </a:rPr>
                        <a:t> risk </a:t>
                      </a:r>
                      <a:r>
                        <a:rPr lang="en-US" sz="2800" dirty="0" err="1">
                          <a:effectLst/>
                        </a:rPr>
                        <a:t>dengn</a:t>
                      </a:r>
                      <a:r>
                        <a:rPr lang="en-US" sz="2800" dirty="0">
                          <a:effectLst/>
                        </a:rPr>
                        <a:t> </a:t>
                      </a:r>
                      <a:r>
                        <a:rPr lang="en-US" sz="2800" dirty="0" err="1">
                          <a:effectLst/>
                        </a:rPr>
                        <a:t>nprian</a:t>
                      </a:r>
                      <a:r>
                        <a:rPr lang="en-US" sz="2800" dirty="0">
                          <a:effectLst/>
                        </a:rPr>
                        <a:t> </a:t>
                      </a:r>
                      <a:r>
                        <a:rPr lang="en-US" sz="2800" dirty="0" err="1">
                          <a:effectLst/>
                        </a:rPr>
                        <a:t>proritas</a:t>
                      </a:r>
                      <a:r>
                        <a:rPr lang="en-US" sz="2800" dirty="0">
                          <a:effectLst/>
                        </a:rPr>
                        <a:t> </a:t>
                      </a:r>
                      <a:r>
                        <a:rPr lang="en-US" sz="2800" dirty="0" err="1">
                          <a:effectLst/>
                        </a:rPr>
                        <a:t>tertinggi</a:t>
                      </a:r>
                      <a:r>
                        <a:rPr lang="en-US" sz="2800" dirty="0">
                          <a:effectLst/>
                        </a:rPr>
                        <a:t> </a:t>
                      </a:r>
                      <a:r>
                        <a:rPr lang="en-US" sz="2800" dirty="0" err="1">
                          <a:effectLst/>
                        </a:rPr>
                        <a:t>akan</a:t>
                      </a:r>
                      <a:r>
                        <a:rPr lang="en-US" sz="2800" dirty="0">
                          <a:effectLst/>
                        </a:rPr>
                        <a:t> </a:t>
                      </a:r>
                      <a:r>
                        <a:rPr lang="en-US" sz="2800" dirty="0" err="1">
                          <a:effectLst/>
                        </a:rPr>
                        <a:t>mendapat</a:t>
                      </a:r>
                      <a:r>
                        <a:rPr lang="en-US" sz="2800" dirty="0">
                          <a:effectLst/>
                        </a:rPr>
                        <a:t> </a:t>
                      </a:r>
                      <a:r>
                        <a:rPr lang="en-US" sz="2800" dirty="0" err="1">
                          <a:effectLst/>
                        </a:rPr>
                        <a:t>perhatian</a:t>
                      </a:r>
                      <a:r>
                        <a:rPr lang="en-US" sz="2800" dirty="0">
                          <a:effectLst/>
                        </a:rPr>
                        <a:t> </a:t>
                      </a:r>
                      <a:r>
                        <a:rPr lang="en-US" sz="2800" dirty="0" err="1">
                          <a:effectLst/>
                        </a:rPr>
                        <a:t>pertama</a:t>
                      </a:r>
                      <a:endParaRPr lang="en-US" sz="2000" dirty="0">
                        <a:effectLst/>
                        <a:latin typeface="Calibri"/>
                        <a:ea typeface="Calibri"/>
                        <a:cs typeface="Times New Roman"/>
                      </a:endParaRPr>
                    </a:p>
                  </a:txBody>
                  <a:tcPr marL="64168" marR="64168" marT="0" marB="0"/>
                </a:tc>
              </a:tr>
            </a:tbl>
          </a:graphicData>
        </a:graphic>
      </p:graphicFrame>
    </p:spTree>
    <p:extLst>
      <p:ext uri="{BB962C8B-B14F-4D97-AF65-F5344CB8AC3E}">
        <p14:creationId xmlns:p14="http://schemas.microsoft.com/office/powerpoint/2010/main" val="22073341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1270</Words>
  <Application>Microsoft Office PowerPoint</Application>
  <PresentationFormat>On-screen Show (4:3)</PresentationFormat>
  <Paragraphs>245</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Symbol</vt:lpstr>
      <vt:lpstr>Times New Roman</vt:lpstr>
      <vt:lpstr>Office Theme</vt:lpstr>
      <vt:lpstr>  ETIKA PROFESI, ISAs &amp;  SISTEM PENGENDALIAN MUTU (SYSTEM OF QUALITY CONTROL)  MENGACU PADA ISQC  bab 5,6,7</vt:lpstr>
      <vt:lpstr>PEMBERIAN AUDIT DAN JASA TERKAIT LAIN YANG BERMUTU, SANGAT PENTING, WHY ?</vt:lpstr>
      <vt:lpstr>QC SYSTEM DAN UNSUR2 PENGENDALIAN INTERN</vt:lpstr>
      <vt:lpstr>QC SYSTEM DAN UNSUR2 PENGENDALIAN INTERN</vt:lpstr>
      <vt:lpstr>QC SYSTEM DAN UNSUR2 PENGENDALIAN INTERN</vt:lpstr>
      <vt:lpstr>Lingkungan Pengendalian : </vt:lpstr>
      <vt:lpstr>TANDA” ANCAMAN BAGI KAP</vt:lpstr>
      <vt:lpstr>Penilaian Risiko KAP Proses Manajemen Risiko Sederhana untuk KAP </vt:lpstr>
      <vt:lpstr>Penilaian Risiko KAP Proses Manajemen Risiko Sederhana untuk KAP </vt:lpstr>
      <vt:lpstr>Penilaian Risiko KAP Proses Manajemen Risiko Sederhana untuk KAP </vt:lpstr>
      <vt:lpstr>Aspek-aspek QC yang perlu didokumentasikan </vt:lpstr>
      <vt:lpstr>Aspek-aspek QC yang perlu didokumentasikan </vt:lpstr>
      <vt:lpstr>Aspek-aspek QC yang perlu didokumentasikan </vt:lpstr>
      <vt:lpstr>Kegiatan Pengendalian : PDCA (Plan Do Check Act)</vt:lpstr>
      <vt:lpstr>Pemantauan :</vt:lpstr>
      <vt:lpstr>PENGENDALIAN INTERN</vt:lpstr>
      <vt:lpstr>KOMPONEN PENGENDALIAN  INTERN</vt:lpstr>
      <vt:lpstr>KOMPONEN PENGENDALIAN  INTERN</vt:lpstr>
      <vt:lpstr>KOMPONEN PENGENDALIAN  INTERN</vt:lpstr>
      <vt:lpstr>ASERSI DALAM LAPORAN KEUANGAN</vt:lpstr>
      <vt:lpstr>ASERSI DALAM LAPORAN KEUANGAN </vt:lpstr>
      <vt:lpstr>ASERSI DALAM LAPORAN KEUANGAN</vt:lpstr>
      <vt:lpstr>ASERSI DALAM LAPORAN KEUANGAN</vt:lpstr>
      <vt:lpstr>Asersi dalam audit : </vt:lpstr>
      <vt:lpstr>Asersi dalam audit : </vt:lpstr>
      <vt:lpstr>Asersi dalam audit : </vt:lpstr>
      <vt:lpstr>Asersi dalam audit : </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PENERAPAN  ISAs, ETIKA PROFESI (INDEPENDENSI AUDITOR) DAN SISTEM PENGENDALIAN MUTU (SYSTEM OF QUALITY CONTROL)  MENGACU PADA ISQC  (INTERNATIONAL STANDARD ON QUALITY CONTROL)</dc:title>
  <dc:creator>ismail - [2010]</dc:creator>
  <cp:lastModifiedBy>Limitless</cp:lastModifiedBy>
  <cp:revision>9</cp:revision>
  <dcterms:created xsi:type="dcterms:W3CDTF">2013-12-28T10:23:14Z</dcterms:created>
  <dcterms:modified xsi:type="dcterms:W3CDTF">2014-05-18T12:29:55Z</dcterms:modified>
</cp:coreProperties>
</file>